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649" r:id="rId4"/>
  </p:sldMasterIdLst>
  <p:notesMasterIdLst>
    <p:notesMasterId r:id="rId20"/>
  </p:notesMasterIdLst>
  <p:sldIdLst>
    <p:sldId id="640" r:id="rId5"/>
    <p:sldId id="647" r:id="rId6"/>
    <p:sldId id="615" r:id="rId7"/>
    <p:sldId id="641" r:id="rId8"/>
    <p:sldId id="614" r:id="rId9"/>
    <p:sldId id="645" r:id="rId10"/>
    <p:sldId id="646" r:id="rId11"/>
    <p:sldId id="652" r:id="rId12"/>
    <p:sldId id="653" r:id="rId13"/>
    <p:sldId id="654" r:id="rId14"/>
    <p:sldId id="655" r:id="rId15"/>
    <p:sldId id="656" r:id="rId16"/>
    <p:sldId id="657" r:id="rId17"/>
    <p:sldId id="639" r:id="rId18"/>
    <p:sldId id="587" r:id="rId19"/>
  </p:sldIdLst>
  <p:sldSz cx="12192000" cy="6858000"/>
  <p:notesSz cx="7315200" cy="9601200"/>
  <p:embeddedFontLst>
    <p:embeddedFont>
      <p:font typeface="Josefin Sans" panose="020F0502020204030204" pitchFamily="2" charset="0"/>
      <p:regular r:id="rId21"/>
      <p:bold r:id="rId22"/>
      <p:italic r:id="rId23"/>
      <p:boldItalic r:id="rId24"/>
    </p:embeddedFont>
    <p:embeddedFont>
      <p:font typeface="Work Sans" pitchFamily="2" charset="0"/>
      <p:regular r:id="rId25"/>
      <p:bold r:id="rId26"/>
      <p:italic r:id="rId27"/>
      <p:boldItalic r:id="rId2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038">
          <p15:clr>
            <a:srgbClr val="A4A3A4"/>
          </p15:clr>
        </p15:guide>
        <p15:guide id="2" orient="horz" pos="1253">
          <p15:clr>
            <a:srgbClr val="A4A3A4"/>
          </p15:clr>
        </p15:guide>
        <p15:guide id="3" orient="horz" pos="618">
          <p15:clr>
            <a:srgbClr val="A4A3A4"/>
          </p15:clr>
        </p15:guide>
        <p15:guide id="4" pos="3681">
          <p15:clr>
            <a:srgbClr val="A4A3A4"/>
          </p15:clr>
        </p15:guide>
        <p15:guide id="5" pos="55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6EAB37-32D8-A2CC-7BE1-6623DB5FCB4A}" name="Benjamin Perry" initials="BP" userId="S::ben.perry@wild-capital.co.uk::691b3f00-ce35-44ff-995e-ffa03ad2c1d4" providerId="AD"/>
  <p188:author id="{E231CB4E-1639-571D-2EDF-B0B2A82C5F4A}" name="Alistair Wallace" initials="AW" userId="S::alistair.wallace@ground-control.co.uk::7b3adfa4-4d53-4a70-bdc6-b5b499fcb5c5" providerId="AD"/>
  <p188:author id="{BD9AA963-942D-A7CE-4818-8DE211C10F3F}" name="Jack Potter" initials="" userId="S::jack.potter@wild-capital.co.uk::ab916a21-d218-4856-ad4a-3c0a1cefdbbe" providerId="AD"/>
  <p188:author id="{5E35CBA6-B710-3C80-F3D3-6E2EA9CABC85}" name="Matt Nokes" initials="MN" userId="S::matt@ground-control.co.uk::f81cdf85-17d3-4cd5-a77f-887aefb0c92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9BA9"/>
    <a:srgbClr val="89AB81"/>
    <a:srgbClr val="6EAE76"/>
    <a:srgbClr val="3281A8"/>
    <a:srgbClr val="378FBB"/>
    <a:srgbClr val="FFFFFF"/>
    <a:srgbClr val="E6EBE3"/>
    <a:srgbClr val="666633"/>
    <a:srgbClr val="808000"/>
    <a:srgbClr val="50B7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20" y="58"/>
      </p:cViewPr>
      <p:guideLst>
        <p:guide pos="7038"/>
        <p:guide orient="horz" pos="1253"/>
        <p:guide orient="horz" pos="618"/>
        <p:guide pos="3681"/>
        <p:guide pos="55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3T10:09:04.217"/>
    </inkml:context>
    <inkml:brush xml:id="br0">
      <inkml:brushProperty name="width" value="0.35" units="cm"/>
      <inkml:brushProperty name="height" value="0.35" units="cm"/>
      <inkml:brushProperty name="color" value="#AB008B"/>
    </inkml:brush>
  </inkml:definitions>
  <inkml:trace contextRef="#ctx0" brushRef="#br0">359 263 24451,'263'-262'0,"-885"428"0,981-70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3T10:09:11.419"/>
    </inkml:context>
    <inkml:brush xml:id="br0">
      <inkml:brushProperty name="width" value="0.35" units="cm"/>
      <inkml:brushProperty name="height" value="0.35" units="cm"/>
      <inkml:brushProperty name="color" value="#AB008B"/>
    </inkml:brush>
  </inkml:definitions>
  <inkml:trace contextRef="#ctx0" brushRef="#br0">1 0 24575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3T10:09:11.981"/>
    </inkml:context>
    <inkml:brush xml:id="br0">
      <inkml:brushProperty name="width" value="0.35" units="cm"/>
      <inkml:brushProperty name="height" value="0.35" units="cm"/>
      <inkml:brushProperty name="color" value="#AB008B"/>
    </inkml:brush>
  </inkml:definitions>
  <inkml:trace contextRef="#ctx0" brushRef="#br0">0 1 24575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3T10:09:13.387"/>
    </inkml:context>
    <inkml:brush xml:id="br0">
      <inkml:brushProperty name="width" value="0.35" units="cm"/>
      <inkml:brushProperty name="height" value="0.35" units="cm"/>
      <inkml:brushProperty name="color" value="#AB008B"/>
    </inkml:brush>
  </inkml:definitions>
  <inkml:trace contextRef="#ctx0" brushRef="#br0">0 1 24575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7T20:44:50.527"/>
    </inkml:context>
    <inkml:brush xml:id="br0">
      <inkml:brushProperty name="width" value="0.35" units="cm"/>
      <inkml:brushProperty name="height" value="0.35" units="cm"/>
      <inkml:brushProperty name="color" value="#66CC00"/>
    </inkml:brush>
  </inkml:definitions>
  <inkml:trace contextRef="#ctx0" brushRef="#br0">0 1520 24575,'0'0'0,"4"14"0,26 66 0,68 124 0,-64-145 0,-10-19 0,-1 0 0,18 48 0,-39-77 0,1-7 0,6-11 0,6-9 0,0 0 0,19-27 0,21-41 0,172-336 0,-123 218 0,353-644 0,-396 733 0,91-154 0,-138 249 50,-10 15-286,-2 0 0,1-1 0,0 1 1,-1-1-1,4-7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7T20:51:05.504"/>
    </inkml:context>
    <inkml:brush xml:id="br0">
      <inkml:brushProperty name="width" value="0.35" units="cm"/>
      <inkml:brushProperty name="height" value="0.35" units="cm"/>
      <inkml:brushProperty name="color" value="#E71224"/>
    </inkml:brush>
  </inkml:definitions>
  <inkml:trace contextRef="#ctx0" brushRef="#br0">0 2076 24575,'16'-19'0,"60"-78"0,650-830 0,-292 427 0,-224 264 0,-80 66 0,-104 132 0,0 6 24,-18 22-371,-1 1 0,1-1-1,9-17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7T20:51:06.275"/>
    </inkml:context>
    <inkml:brush xml:id="br0">
      <inkml:brushProperty name="width" value="0.35" units="cm"/>
      <inkml:brushProperty name="height" value="0.35" units="cm"/>
      <inkml:brushProperty name="color" value="#E71224"/>
    </inkml:brush>
  </inkml:definitions>
  <inkml:trace contextRef="#ctx0" brushRef="#br0">0 1 24575,'9'9'0,"104"192"0,11-6 0,8-7 0,244 270 0,24-55 0,-270-287 0,181 126 0,-186-153 0,177 113 0,-233-166-1365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3T10:09:05.311"/>
    </inkml:context>
    <inkml:brush xml:id="br0">
      <inkml:brushProperty name="width" value="0.35" units="cm"/>
      <inkml:brushProperty name="height" value="0.35" units="cm"/>
      <inkml:brushProperty name="color" value="#AB008B"/>
    </inkml:brush>
  </inkml:definitions>
  <inkml:trace contextRef="#ctx0" brushRef="#br0">1 0 24575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3T10:09:05.764"/>
    </inkml:context>
    <inkml:brush xml:id="br0">
      <inkml:brushProperty name="width" value="0.35" units="cm"/>
      <inkml:brushProperty name="height" value="0.35" units="cm"/>
      <inkml:brushProperty name="color" value="#AB008B"/>
    </inkml:brush>
  </inkml:definitions>
  <inkml:trace contextRef="#ctx0" brushRef="#br0">1 0 24575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3T10:09:06.185"/>
    </inkml:context>
    <inkml:brush xml:id="br0">
      <inkml:brushProperty name="width" value="0.35" units="cm"/>
      <inkml:brushProperty name="height" value="0.35" units="cm"/>
      <inkml:brushProperty name="color" value="#AB008B"/>
    </inkml:brush>
  </inkml:definitions>
  <inkml:trace contextRef="#ctx0" brushRef="#br0">0 0 24575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3T10:09:06.482"/>
    </inkml:context>
    <inkml:brush xml:id="br0">
      <inkml:brushProperty name="width" value="0.35" units="cm"/>
      <inkml:brushProperty name="height" value="0.35" units="cm"/>
      <inkml:brushProperty name="color" value="#AB008B"/>
    </inkml:brush>
  </inkml:definitions>
  <inkml:trace contextRef="#ctx0" brushRef="#br0">1 1 24575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3T10:09:06.935"/>
    </inkml:context>
    <inkml:brush xml:id="br0">
      <inkml:brushProperty name="width" value="0.35" units="cm"/>
      <inkml:brushProperty name="height" value="0.35" units="cm"/>
      <inkml:brushProperty name="color" value="#AB008B"/>
    </inkml:brush>
  </inkml:definitions>
  <inkml:trace contextRef="#ctx0" brushRef="#br0">0 0 24575,'5'0'0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3T10:09:07.654"/>
    </inkml:context>
    <inkml:brush xml:id="br0">
      <inkml:brushProperty name="width" value="0.35" units="cm"/>
      <inkml:brushProperty name="height" value="0.35" units="cm"/>
      <inkml:brushProperty name="color" value="#AB008B"/>
    </inkml:brush>
  </inkml:definitions>
  <inkml:trace contextRef="#ctx0" brushRef="#br0">0 1 24575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3T10:09:08.388"/>
    </inkml:context>
    <inkml:brush xml:id="br0">
      <inkml:brushProperty name="width" value="0.35" units="cm"/>
      <inkml:brushProperty name="height" value="0.35" units="cm"/>
      <inkml:brushProperty name="color" value="#AB008B"/>
    </inkml:brush>
  </inkml:definitions>
  <inkml:trace contextRef="#ctx0" brushRef="#br0">1 0 24575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3T10:09:09.060"/>
    </inkml:context>
    <inkml:brush xml:id="br0">
      <inkml:brushProperty name="width" value="0.35" units="cm"/>
      <inkml:brushProperty name="height" value="0.35" units="cm"/>
      <inkml:brushProperty name="color" value="#AB008B"/>
    </inkml:brush>
  </inkml:definitions>
  <inkml:trace contextRef="#ctx0" brushRef="#br0">0 0 24575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GB"/>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53F95C80-4388-4C89-A109-8FAD113E1674}" type="datetimeFigureOut">
              <a:rPr lang="en-GB" smtClean="0"/>
              <a:t>07/05/2025</a:t>
            </a:fld>
            <a:endParaRPr lang="en-GB"/>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GB"/>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GB"/>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0AFC9CF4-A640-49B8-9A99-0EF6B6F6203F}" type="slidenum">
              <a:rPr lang="en-GB" smtClean="0"/>
              <a:t>‹#›</a:t>
            </a:fld>
            <a:endParaRPr lang="en-GB"/>
          </a:p>
        </p:txBody>
      </p:sp>
    </p:spTree>
    <p:extLst>
      <p:ext uri="{BB962C8B-B14F-4D97-AF65-F5344CB8AC3E}">
        <p14:creationId xmlns:p14="http://schemas.microsoft.com/office/powerpoint/2010/main" val="2162216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Natural England Senior Specialist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help clients understand and manage risk and opportunity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sources BNG and NN credits - high demand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bespoke for high volumes and difficult habitats.</a:t>
            </a:r>
            <a:endParaRPr lang="en-GB" i="0"/>
          </a:p>
          <a:p>
            <a:endParaRPr lang="en-GB"/>
          </a:p>
        </p:txBody>
      </p:sp>
      <p:sp>
        <p:nvSpPr>
          <p:cNvPr id="4" name="Slide Number Placeholder 3"/>
          <p:cNvSpPr>
            <a:spLocks noGrp="1"/>
          </p:cNvSpPr>
          <p:nvPr>
            <p:ph type="sldNum" sz="quarter" idx="5"/>
          </p:nvPr>
        </p:nvSpPr>
        <p:spPr/>
        <p:txBody>
          <a:bodyPr/>
          <a:lstStyle/>
          <a:p>
            <a:fld id="{0AFC9CF4-A640-49B8-9A99-0EF6B6F6203F}" type="slidenum">
              <a:rPr lang="en-GB" smtClean="0"/>
              <a:t>1</a:t>
            </a:fld>
            <a:endParaRPr lang="en-GB"/>
          </a:p>
        </p:txBody>
      </p:sp>
    </p:spTree>
    <p:extLst>
      <p:ext uri="{BB962C8B-B14F-4D97-AF65-F5344CB8AC3E}">
        <p14:creationId xmlns:p14="http://schemas.microsoft.com/office/powerpoint/2010/main" val="2932153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study by the BBC - type of washing powder</a:t>
            </a:r>
          </a:p>
          <a:p>
            <a:r>
              <a:rPr lang="en-US"/>
              <a:t>3 forms</a:t>
            </a:r>
          </a:p>
          <a:p>
            <a:endParaRPr lang="en-US"/>
          </a:p>
          <a:p>
            <a:r>
              <a:rPr lang="en-US" b="1"/>
              <a:t>Within spp</a:t>
            </a:r>
            <a:r>
              <a:rPr lang="en-US"/>
              <a:t>. –</a:t>
            </a:r>
          </a:p>
          <a:p>
            <a:r>
              <a:rPr lang="en-US"/>
              <a:t>Peppered moth. </a:t>
            </a:r>
          </a:p>
          <a:p>
            <a:r>
              <a:rPr lang="en-US"/>
              <a:t>Genetic diversity within species. </a:t>
            </a:r>
          </a:p>
          <a:p>
            <a:r>
              <a:rPr lang="en-US"/>
              <a:t>Pollution from industry. </a:t>
            </a:r>
          </a:p>
          <a:p>
            <a:r>
              <a:rPr lang="en-US"/>
              <a:t>Light form was snuffed out. </a:t>
            </a:r>
          </a:p>
          <a:p>
            <a:r>
              <a:rPr lang="en-US"/>
              <a:t>More biodiversity within species with abundance. </a:t>
            </a:r>
          </a:p>
          <a:p>
            <a:endParaRPr lang="en-US"/>
          </a:p>
          <a:p>
            <a:r>
              <a:rPr lang="en-US" b="1"/>
              <a:t>Between Species </a:t>
            </a:r>
            <a:r>
              <a:rPr lang="en-US"/>
              <a:t>–</a:t>
            </a:r>
          </a:p>
          <a:p>
            <a:r>
              <a:rPr lang="en-US"/>
              <a:t>Traditionally consider to be the meaning. </a:t>
            </a:r>
          </a:p>
          <a:p>
            <a:r>
              <a:rPr lang="en-US"/>
              <a:t>Underpins the measure of biodiversity in England. </a:t>
            </a:r>
          </a:p>
          <a:p>
            <a:r>
              <a:rPr lang="en-US"/>
              <a:t>More species more robust the habitat. </a:t>
            </a:r>
          </a:p>
          <a:p>
            <a:r>
              <a:rPr lang="en-US"/>
              <a:t>Darwin’s Finches. Different beak shapes. Small but important role.</a:t>
            </a:r>
          </a:p>
          <a:p>
            <a:endParaRPr lang="en-US"/>
          </a:p>
          <a:p>
            <a:r>
              <a:rPr lang="en-US" b="1"/>
              <a:t>Between ecosystems </a:t>
            </a:r>
            <a:r>
              <a:rPr lang="en-US"/>
              <a:t>–</a:t>
            </a:r>
          </a:p>
          <a:p>
            <a:r>
              <a:rPr lang="en-US"/>
              <a:t>Each habitat support a list of species alone</a:t>
            </a:r>
          </a:p>
          <a:p>
            <a:r>
              <a:rPr lang="en-GB"/>
              <a:t>Interface between.</a:t>
            </a:r>
          </a:p>
          <a:p>
            <a:r>
              <a:rPr lang="en-GB"/>
              <a:t>Greater variety habitats = more species</a:t>
            </a:r>
          </a:p>
          <a:p>
            <a:r>
              <a:rPr lang="en-GB"/>
              <a:t>The greater the diversity of ecosystems the more resilient the landscape is to change. </a:t>
            </a:r>
          </a:p>
        </p:txBody>
      </p:sp>
      <p:sp>
        <p:nvSpPr>
          <p:cNvPr id="4" name="Slide Number Placeholder 3"/>
          <p:cNvSpPr>
            <a:spLocks noGrp="1"/>
          </p:cNvSpPr>
          <p:nvPr>
            <p:ph type="sldNum" sz="quarter" idx="5"/>
          </p:nvPr>
        </p:nvSpPr>
        <p:spPr/>
        <p:txBody>
          <a:bodyPr/>
          <a:lstStyle/>
          <a:p>
            <a:fld id="{0AFC9CF4-A640-49B8-9A99-0EF6B6F6203F}" type="slidenum">
              <a:rPr lang="en-GB" smtClean="0"/>
              <a:t>2</a:t>
            </a:fld>
            <a:endParaRPr lang="en-GB"/>
          </a:p>
        </p:txBody>
      </p:sp>
    </p:spTree>
    <p:extLst>
      <p:ext uri="{BB962C8B-B14F-4D97-AF65-F5344CB8AC3E}">
        <p14:creationId xmlns:p14="http://schemas.microsoft.com/office/powerpoint/2010/main" val="2889219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 been sufficient for decision makers to hang their hat on.</a:t>
            </a:r>
          </a:p>
          <a:p>
            <a:endParaRPr lang="en-US"/>
          </a:p>
          <a:p>
            <a:endParaRPr lang="en-GB"/>
          </a:p>
        </p:txBody>
      </p:sp>
      <p:sp>
        <p:nvSpPr>
          <p:cNvPr id="4" name="Slide Number Placeholder 3"/>
          <p:cNvSpPr>
            <a:spLocks noGrp="1"/>
          </p:cNvSpPr>
          <p:nvPr>
            <p:ph type="sldNum" sz="quarter" idx="5"/>
          </p:nvPr>
        </p:nvSpPr>
        <p:spPr/>
        <p:txBody>
          <a:bodyPr/>
          <a:lstStyle/>
          <a:p>
            <a:fld id="{0AFC9CF4-A640-49B8-9A99-0EF6B6F6203F}" type="slidenum">
              <a:rPr lang="en-GB" smtClean="0"/>
              <a:t>3</a:t>
            </a:fld>
            <a:endParaRPr lang="en-GB"/>
          </a:p>
        </p:txBody>
      </p:sp>
    </p:spTree>
    <p:extLst>
      <p:ext uri="{BB962C8B-B14F-4D97-AF65-F5344CB8AC3E}">
        <p14:creationId xmlns:p14="http://schemas.microsoft.com/office/powerpoint/2010/main" val="2906203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Embedded in the metric.</a:t>
            </a:r>
          </a:p>
          <a:p>
            <a:r>
              <a:rPr lang="en-US"/>
              <a:t>Helps know constraints early to manage risk = save costs and delays. </a:t>
            </a:r>
          </a:p>
          <a:p>
            <a:r>
              <a:rPr lang="en-US"/>
              <a:t>Avoidance of harm at the heart</a:t>
            </a:r>
          </a:p>
          <a:p>
            <a:r>
              <a:rPr lang="en-US"/>
              <a:t>site selection – principle of development</a:t>
            </a:r>
            <a:endParaRPr lang="en-GB"/>
          </a:p>
        </p:txBody>
      </p:sp>
      <p:sp>
        <p:nvSpPr>
          <p:cNvPr id="4" name="Slide Number Placeholder 3"/>
          <p:cNvSpPr>
            <a:spLocks noGrp="1"/>
          </p:cNvSpPr>
          <p:nvPr>
            <p:ph type="sldNum" sz="quarter" idx="5"/>
          </p:nvPr>
        </p:nvSpPr>
        <p:spPr/>
        <p:txBody>
          <a:bodyPr/>
          <a:lstStyle/>
          <a:p>
            <a:fld id="{0AFC9CF4-A640-49B8-9A99-0EF6B6F6203F}" type="slidenum">
              <a:rPr lang="en-GB" smtClean="0"/>
              <a:t>4</a:t>
            </a:fld>
            <a:endParaRPr lang="en-GB"/>
          </a:p>
        </p:txBody>
      </p:sp>
    </p:spTree>
    <p:extLst>
      <p:ext uri="{BB962C8B-B14F-4D97-AF65-F5344CB8AC3E}">
        <p14:creationId xmlns:p14="http://schemas.microsoft.com/office/powerpoint/2010/main" val="349911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Quantifies ecology</a:t>
            </a:r>
          </a:p>
          <a:p>
            <a:r>
              <a:rPr lang="en-US"/>
              <a:t>Habitats not species.</a:t>
            </a:r>
          </a:p>
          <a:p>
            <a:r>
              <a:rPr lang="en-US"/>
              <a:t>Area &amp; linear</a:t>
            </a:r>
          </a:p>
          <a:p>
            <a:r>
              <a:rPr lang="en-US"/>
              <a:t>Step change - value to rare and common</a:t>
            </a:r>
          </a:p>
          <a:p>
            <a:endParaRPr lang="en-GB"/>
          </a:p>
        </p:txBody>
      </p:sp>
      <p:sp>
        <p:nvSpPr>
          <p:cNvPr id="4" name="Slide Number Placeholder 3"/>
          <p:cNvSpPr>
            <a:spLocks noGrp="1"/>
          </p:cNvSpPr>
          <p:nvPr>
            <p:ph type="sldNum" sz="quarter" idx="5"/>
          </p:nvPr>
        </p:nvSpPr>
        <p:spPr/>
        <p:txBody>
          <a:bodyPr/>
          <a:lstStyle/>
          <a:p>
            <a:fld id="{0AFC9CF4-A640-49B8-9A99-0EF6B6F6203F}" type="slidenum">
              <a:rPr lang="en-GB" smtClean="0"/>
              <a:t>5</a:t>
            </a:fld>
            <a:endParaRPr lang="en-GB"/>
          </a:p>
        </p:txBody>
      </p:sp>
    </p:spTree>
    <p:extLst>
      <p:ext uri="{BB962C8B-B14F-4D97-AF65-F5344CB8AC3E}">
        <p14:creationId xmlns:p14="http://schemas.microsoft.com/office/powerpoint/2010/main" val="3242138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Peer under the bonnet - three main factors; </a:t>
            </a:r>
          </a:p>
          <a:p>
            <a:pPr marL="0" indent="0">
              <a:buFont typeface="+mj-lt"/>
              <a:buNone/>
            </a:pPr>
            <a:r>
              <a:rPr lang="en-US"/>
              <a:t>Risk and TTC</a:t>
            </a:r>
          </a:p>
          <a:p>
            <a:r>
              <a:rPr lang="en-GB"/>
              <a:t>Developments should be assessing as soon as possible (site selection)</a:t>
            </a:r>
          </a:p>
        </p:txBody>
      </p:sp>
      <p:sp>
        <p:nvSpPr>
          <p:cNvPr id="4" name="Slide Number Placeholder 3"/>
          <p:cNvSpPr>
            <a:spLocks noGrp="1"/>
          </p:cNvSpPr>
          <p:nvPr>
            <p:ph type="sldNum" sz="quarter" idx="5"/>
          </p:nvPr>
        </p:nvSpPr>
        <p:spPr/>
        <p:txBody>
          <a:bodyPr/>
          <a:lstStyle/>
          <a:p>
            <a:fld id="{0AFC9CF4-A640-49B8-9A99-0EF6B6F6203F}" type="slidenum">
              <a:rPr lang="en-GB" smtClean="0"/>
              <a:t>6</a:t>
            </a:fld>
            <a:endParaRPr lang="en-GB"/>
          </a:p>
        </p:txBody>
      </p:sp>
    </p:spTree>
    <p:extLst>
      <p:ext uri="{BB962C8B-B14F-4D97-AF65-F5344CB8AC3E}">
        <p14:creationId xmlns:p14="http://schemas.microsoft.com/office/powerpoint/2010/main" val="342970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Higher the distinctiveness the more bespoke the requirements</a:t>
            </a:r>
          </a:p>
        </p:txBody>
      </p:sp>
      <p:sp>
        <p:nvSpPr>
          <p:cNvPr id="4" name="Slide Number Placeholder 3"/>
          <p:cNvSpPr>
            <a:spLocks noGrp="1"/>
          </p:cNvSpPr>
          <p:nvPr>
            <p:ph type="sldNum" sz="quarter" idx="5"/>
          </p:nvPr>
        </p:nvSpPr>
        <p:spPr/>
        <p:txBody>
          <a:bodyPr/>
          <a:lstStyle/>
          <a:p>
            <a:fld id="{0AFC9CF4-A640-49B8-9A99-0EF6B6F6203F}" type="slidenum">
              <a:rPr lang="en-GB" smtClean="0"/>
              <a:t>7</a:t>
            </a:fld>
            <a:endParaRPr lang="en-GB"/>
          </a:p>
        </p:txBody>
      </p:sp>
    </p:spTree>
    <p:extLst>
      <p:ext uri="{BB962C8B-B14F-4D97-AF65-F5344CB8AC3E}">
        <p14:creationId xmlns:p14="http://schemas.microsoft.com/office/powerpoint/2010/main" val="1823914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AFC9CF4-A640-49B8-9A99-0EF6B6F6203F}" type="slidenum">
              <a:rPr lang="en-GB" smtClean="0"/>
              <a:t>14</a:t>
            </a:fld>
            <a:endParaRPr lang="en-GB"/>
          </a:p>
        </p:txBody>
      </p:sp>
    </p:spTree>
    <p:extLst>
      <p:ext uri="{BB962C8B-B14F-4D97-AF65-F5344CB8AC3E}">
        <p14:creationId xmlns:p14="http://schemas.microsoft.com/office/powerpoint/2010/main" val="1930195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AFC9CF4-A640-49B8-9A99-0EF6B6F6203F}" type="slidenum">
              <a:rPr lang="en-GB" smtClean="0"/>
              <a:t>15</a:t>
            </a:fld>
            <a:endParaRPr lang="en-GB"/>
          </a:p>
        </p:txBody>
      </p:sp>
    </p:spTree>
    <p:extLst>
      <p:ext uri="{BB962C8B-B14F-4D97-AF65-F5344CB8AC3E}">
        <p14:creationId xmlns:p14="http://schemas.microsoft.com/office/powerpoint/2010/main" val="1878696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4E45C58-C68D-4494-9583-D31CCF8C93EF}" type="datetimeFigureOut">
              <a:rPr lang="en-GB" smtClean="0"/>
              <a:t>07/05/2025</a:t>
            </a:fld>
            <a:endParaRPr lang="en-GB"/>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98E53250-CF71-4F12-8444-304B31901FBB}" type="slidenum">
              <a:rPr lang="en-GB" smtClean="0"/>
              <a:t>‹#›</a:t>
            </a:fld>
            <a:endParaRPr lang="en-GB"/>
          </a:p>
        </p:txBody>
      </p:sp>
    </p:spTree>
    <p:extLst>
      <p:ext uri="{BB962C8B-B14F-4D97-AF65-F5344CB8AC3E}">
        <p14:creationId xmlns:p14="http://schemas.microsoft.com/office/powerpoint/2010/main" val="2985856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E45C58-C68D-4494-9583-D31CCF8C93EF}" type="datetimeFigureOut">
              <a:rPr lang="en-GB" smtClean="0"/>
              <a:t>07/05/2025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8E53250-CF71-4F12-8444-304B31901FBB}" type="slidenum">
              <a:rPr lang="en-GB" smtClean="0"/>
              <a:t>‹#›</a:t>
            </a:fld>
            <a:endParaRPr lang="en-GB"/>
          </a:p>
        </p:txBody>
      </p:sp>
    </p:spTree>
    <p:extLst>
      <p:ext uri="{BB962C8B-B14F-4D97-AF65-F5344CB8AC3E}">
        <p14:creationId xmlns:p14="http://schemas.microsoft.com/office/powerpoint/2010/main" val="1294382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E45C58-C68D-4494-9583-D31CCF8C93EF}" type="datetimeFigureOut">
              <a:rPr lang="en-GB" smtClean="0"/>
              <a:t>07/05/2025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8E53250-CF71-4F12-8444-304B31901FBB}" type="slidenum">
              <a:rPr lang="en-GB" smtClean="0"/>
              <a:t>‹#›</a:t>
            </a:fld>
            <a:endParaRPr lang="en-GB"/>
          </a:p>
        </p:txBody>
      </p:sp>
    </p:spTree>
    <p:extLst>
      <p:ext uri="{BB962C8B-B14F-4D97-AF65-F5344CB8AC3E}">
        <p14:creationId xmlns:p14="http://schemas.microsoft.com/office/powerpoint/2010/main" val="1039135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47_Title and Content">
    <p:bg>
      <p:bgRef idx="1001">
        <a:schemeClr val="bg2"/>
      </p:bgRef>
    </p:bg>
    <p:spTree>
      <p:nvGrpSpPr>
        <p:cNvPr id="1" name=""/>
        <p:cNvGrpSpPr/>
        <p:nvPr/>
      </p:nvGrpSpPr>
      <p:grpSpPr>
        <a:xfrm>
          <a:off x="0" y="0"/>
          <a:ext cx="0" cy="0"/>
          <a:chOff x="0" y="0"/>
          <a:chExt cx="0" cy="0"/>
        </a:xfrm>
      </p:grpSpPr>
      <p:sp>
        <p:nvSpPr>
          <p:cNvPr id="11" name="Title 8">
            <a:extLst>
              <a:ext uri="{FF2B5EF4-FFF2-40B4-BE49-F238E27FC236}">
                <a16:creationId xmlns:a16="http://schemas.microsoft.com/office/drawing/2014/main" id="{350778FB-CF02-44C8-A3E1-A4BC8F8057E6}"/>
              </a:ext>
            </a:extLst>
          </p:cNvPr>
          <p:cNvSpPr>
            <a:spLocks noGrp="1"/>
          </p:cNvSpPr>
          <p:nvPr>
            <p:ph type="title"/>
          </p:nvPr>
        </p:nvSpPr>
        <p:spPr>
          <a:xfrm>
            <a:off x="570706" y="358622"/>
            <a:ext cx="10515600" cy="1325563"/>
          </a:xfrm>
        </p:spPr>
        <p:txBody>
          <a:bodyPr/>
          <a:lstStyle>
            <a:lvl1pPr>
              <a:defRPr>
                <a:solidFill>
                  <a:schemeClr val="tx1"/>
                </a:solidFill>
                <a:latin typeface="Cera Pro Medium" panose="00000600000000000000" pitchFamily="2" charset="0"/>
              </a:defRPr>
            </a:lvl1pPr>
          </a:lstStyle>
          <a:p>
            <a:r>
              <a:rPr lang="en-US"/>
              <a:t>Click to edit Master title style</a:t>
            </a:r>
            <a:endParaRPr lang="en-GB"/>
          </a:p>
        </p:txBody>
      </p:sp>
      <p:sp>
        <p:nvSpPr>
          <p:cNvPr id="12" name="Text Placeholder 6">
            <a:extLst>
              <a:ext uri="{FF2B5EF4-FFF2-40B4-BE49-F238E27FC236}">
                <a16:creationId xmlns:a16="http://schemas.microsoft.com/office/drawing/2014/main" id="{8A667B9F-2BAE-4D73-A2F9-1FD9F5A99182}"/>
              </a:ext>
            </a:extLst>
          </p:cNvPr>
          <p:cNvSpPr>
            <a:spLocks noGrp="1"/>
          </p:cNvSpPr>
          <p:nvPr>
            <p:ph type="body" sz="quarter" idx="10"/>
          </p:nvPr>
        </p:nvSpPr>
        <p:spPr>
          <a:xfrm>
            <a:off x="570706" y="1828648"/>
            <a:ext cx="11050588" cy="4124529"/>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16622091"/>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E45C58-C68D-4494-9583-D31CCF8C93EF}" type="datetimeFigureOut">
              <a:rPr lang="en-GB" smtClean="0"/>
              <a:t>07/05/2025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8E53250-CF71-4F12-8444-304B31901FBB}" type="slidenum">
              <a:rPr lang="en-GB" smtClean="0"/>
              <a:t>‹#›</a:t>
            </a:fld>
            <a:endParaRPr lang="en-GB"/>
          </a:p>
        </p:txBody>
      </p:sp>
    </p:spTree>
    <p:extLst>
      <p:ext uri="{BB962C8B-B14F-4D97-AF65-F5344CB8AC3E}">
        <p14:creationId xmlns:p14="http://schemas.microsoft.com/office/powerpoint/2010/main" val="4243471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E45C58-C68D-4494-9583-D31CCF8C93EF}" type="datetimeFigureOut">
              <a:rPr lang="en-GB" smtClean="0"/>
              <a:t>07/05/2025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8E53250-CF71-4F12-8444-304B31901FBB}" type="slidenum">
              <a:rPr lang="en-GB" smtClean="0"/>
              <a:t>‹#›</a:t>
            </a:fld>
            <a:endParaRPr lang="en-GB"/>
          </a:p>
        </p:txBody>
      </p:sp>
    </p:spTree>
    <p:extLst>
      <p:ext uri="{BB962C8B-B14F-4D97-AF65-F5344CB8AC3E}">
        <p14:creationId xmlns:p14="http://schemas.microsoft.com/office/powerpoint/2010/main" val="1643553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E45C58-C68D-4494-9583-D31CCF8C93EF}" type="datetimeFigureOut">
              <a:rPr lang="en-GB" smtClean="0"/>
              <a:t>07/05/2025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8E53250-CF71-4F12-8444-304B31901FBB}" type="slidenum">
              <a:rPr lang="en-GB" smtClean="0"/>
              <a:t>‹#›</a:t>
            </a:fld>
            <a:endParaRPr lang="en-GB"/>
          </a:p>
        </p:txBody>
      </p:sp>
    </p:spTree>
    <p:extLst>
      <p:ext uri="{BB962C8B-B14F-4D97-AF65-F5344CB8AC3E}">
        <p14:creationId xmlns:p14="http://schemas.microsoft.com/office/powerpoint/2010/main" val="4070323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E45C58-C68D-4494-9583-D31CCF8C93EF}" type="datetimeFigureOut">
              <a:rPr lang="en-GB" smtClean="0"/>
              <a:t>07/05/2025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8E53250-CF71-4F12-8444-304B31901FBB}" type="slidenum">
              <a:rPr lang="en-GB" smtClean="0"/>
              <a:t>‹#›</a:t>
            </a:fld>
            <a:endParaRPr lang="en-GB"/>
          </a:p>
        </p:txBody>
      </p:sp>
    </p:spTree>
    <p:extLst>
      <p:ext uri="{BB962C8B-B14F-4D97-AF65-F5344CB8AC3E}">
        <p14:creationId xmlns:p14="http://schemas.microsoft.com/office/powerpoint/2010/main" val="210892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E45C58-C68D-4494-9583-D31CCF8C93EF}" type="datetimeFigureOut">
              <a:rPr lang="en-GB" smtClean="0"/>
              <a:t>07/05/2025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8E53250-CF71-4F12-8444-304B31901FBB}" type="slidenum">
              <a:rPr lang="en-GB" smtClean="0"/>
              <a:t>‹#›</a:t>
            </a:fld>
            <a:endParaRPr lang="en-GB"/>
          </a:p>
        </p:txBody>
      </p:sp>
    </p:spTree>
    <p:extLst>
      <p:ext uri="{BB962C8B-B14F-4D97-AF65-F5344CB8AC3E}">
        <p14:creationId xmlns:p14="http://schemas.microsoft.com/office/powerpoint/2010/main" val="4040269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E45C58-C68D-4494-9583-D31CCF8C93EF}" type="datetimeFigureOut">
              <a:rPr lang="en-GB" smtClean="0"/>
              <a:t>07/05/2025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8E53250-CF71-4F12-8444-304B31901FBB}" type="slidenum">
              <a:rPr lang="en-GB" smtClean="0"/>
              <a:t>‹#›</a:t>
            </a:fld>
            <a:endParaRPr lang="en-GB"/>
          </a:p>
        </p:txBody>
      </p:sp>
    </p:spTree>
    <p:extLst>
      <p:ext uri="{BB962C8B-B14F-4D97-AF65-F5344CB8AC3E}">
        <p14:creationId xmlns:p14="http://schemas.microsoft.com/office/powerpoint/2010/main" val="3912895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54E45C58-C68D-4494-9583-D31CCF8C93EF}" type="datetimeFigureOut">
              <a:rPr lang="en-GB" smtClean="0"/>
              <a:t>07/05/2025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98E53250-CF71-4F12-8444-304B31901FBB}" type="slidenum">
              <a:rPr lang="en-GB" smtClean="0"/>
              <a:t>‹#›</a:t>
            </a:fld>
            <a:endParaRPr lang="en-GB"/>
          </a:p>
        </p:txBody>
      </p:sp>
    </p:spTree>
    <p:extLst>
      <p:ext uri="{BB962C8B-B14F-4D97-AF65-F5344CB8AC3E}">
        <p14:creationId xmlns:p14="http://schemas.microsoft.com/office/powerpoint/2010/main" val="4179206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4E45C58-C68D-4494-9583-D31CCF8C93EF}" type="datetimeFigureOut">
              <a:rPr lang="en-GB" smtClean="0"/>
              <a:t>07/05/2025</a:t>
            </a:fld>
            <a:endParaRPr lang="en-GB"/>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98E53250-CF71-4F12-8444-304B31901FBB}" type="slidenum">
              <a:rPr lang="en-GB" smtClean="0"/>
              <a:t>‹#›</a:t>
            </a:fld>
            <a:endParaRPr lang="en-GB"/>
          </a:p>
        </p:txBody>
      </p:sp>
    </p:spTree>
    <p:extLst>
      <p:ext uri="{BB962C8B-B14F-4D97-AF65-F5344CB8AC3E}">
        <p14:creationId xmlns:p14="http://schemas.microsoft.com/office/powerpoint/2010/main" val="382755137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4E45C58-C68D-4494-9583-D31CCF8C93EF}" type="datetimeFigureOut">
              <a:rPr lang="en-GB" smtClean="0"/>
              <a:t>07/05/2025</a:t>
            </a:fld>
            <a:endParaRPr lang="en-GB"/>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GB"/>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98E53250-CF71-4F12-8444-304B31901FBB}" type="slidenum">
              <a:rPr lang="en-GB" smtClean="0"/>
              <a:t>‹#›</a:t>
            </a:fld>
            <a:endParaRPr lang="en-GB"/>
          </a:p>
        </p:txBody>
      </p:sp>
    </p:spTree>
    <p:extLst>
      <p:ext uri="{BB962C8B-B14F-4D97-AF65-F5344CB8AC3E}">
        <p14:creationId xmlns:p14="http://schemas.microsoft.com/office/powerpoint/2010/main" val="3893548210"/>
      </p:ext>
    </p:extLst>
  </p:cSld>
  <p:clrMap bg1="lt1" tx1="dk1" bg2="lt2" tx2="dk2" accent1="accent1" accent2="accent2" accent3="accent3" accent4="accent4" accent5="accent5" accent6="accent6" hlink="hlink" folHlink="folHlink"/>
  <p:sldLayoutIdLst>
    <p:sldLayoutId id="2147484650" r:id="rId1"/>
    <p:sldLayoutId id="2147484651" r:id="rId2"/>
    <p:sldLayoutId id="2147484652" r:id="rId3"/>
    <p:sldLayoutId id="2147484653" r:id="rId4"/>
    <p:sldLayoutId id="2147484654" r:id="rId5"/>
    <p:sldLayoutId id="2147484655" r:id="rId6"/>
    <p:sldLayoutId id="2147484656" r:id="rId7"/>
    <p:sldLayoutId id="2147484657" r:id="rId8"/>
    <p:sldLayoutId id="2147484658" r:id="rId9"/>
    <p:sldLayoutId id="2147484659" r:id="rId10"/>
    <p:sldLayoutId id="2147484660" r:id="rId11"/>
    <p:sldLayoutId id="2147484661" r:id="rId12"/>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9.png"/><Relationship Id="rId18" Type="http://schemas.openxmlformats.org/officeDocument/2006/relationships/customXml" Target="../ink/ink11.xml"/><Relationship Id="rId3" Type="http://schemas.openxmlformats.org/officeDocument/2006/relationships/image" Target="../media/image6.png"/><Relationship Id="rId7" Type="http://schemas.openxmlformats.org/officeDocument/2006/relationships/customXml" Target="../ink/ink2.xml"/><Relationship Id="rId12" Type="http://schemas.openxmlformats.org/officeDocument/2006/relationships/customXml" Target="../ink/ink6.xml"/><Relationship Id="rId17" Type="http://schemas.openxmlformats.org/officeDocument/2006/relationships/customXml" Target="../ink/ink10.xml"/><Relationship Id="rId2" Type="http://schemas.openxmlformats.org/officeDocument/2006/relationships/notesSlide" Target="../notesSlides/notesSlide4.xml"/><Relationship Id="rId16" Type="http://schemas.openxmlformats.org/officeDocument/2006/relationships/customXml" Target="../ink/ink9.xml"/><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customXml" Target="../ink/ink5.xml"/><Relationship Id="rId5" Type="http://schemas.openxmlformats.org/officeDocument/2006/relationships/customXml" Target="../ink/ink1.xml"/><Relationship Id="rId15" Type="http://schemas.openxmlformats.org/officeDocument/2006/relationships/customXml" Target="../ink/ink8.xml"/><Relationship Id="rId10" Type="http://schemas.openxmlformats.org/officeDocument/2006/relationships/customXml" Target="../ink/ink4.xml"/><Relationship Id="rId19" Type="http://schemas.openxmlformats.org/officeDocument/2006/relationships/customXml" Target="../ink/ink12.xml"/><Relationship Id="rId4" Type="http://schemas.openxmlformats.org/officeDocument/2006/relationships/image" Target="../media/image1.png"/><Relationship Id="rId9" Type="http://schemas.openxmlformats.org/officeDocument/2006/relationships/customXml" Target="../ink/ink3.xml"/><Relationship Id="rId14" Type="http://schemas.openxmlformats.org/officeDocument/2006/relationships/customXml" Target="../ink/ink7.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1.png"/><Relationship Id="rId3" Type="http://schemas.openxmlformats.org/officeDocument/2006/relationships/image" Target="../media/image19.jpeg"/><Relationship Id="rId7" Type="http://schemas.openxmlformats.org/officeDocument/2006/relationships/image" Target="../media/image21.jpeg"/><Relationship Id="rId12"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customXml" Target="../ink/ink15.xml"/><Relationship Id="rId5" Type="http://schemas.openxmlformats.org/officeDocument/2006/relationships/customXml" Target="../ink/ink13.xml"/><Relationship Id="rId10" Type="http://schemas.openxmlformats.org/officeDocument/2006/relationships/image" Target="../media/image23.png"/><Relationship Id="rId4" Type="http://schemas.openxmlformats.org/officeDocument/2006/relationships/image" Target="../media/image20.jpeg"/><Relationship Id="rId9" Type="http://schemas.openxmlformats.org/officeDocument/2006/relationships/customXml" Target="../ink/ink14.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60671BF-0D4D-3B1F-DA76-420543BFB3D0}"/>
              </a:ext>
            </a:extLst>
          </p:cNvPr>
          <p:cNvSpPr txBox="1"/>
          <p:nvPr/>
        </p:nvSpPr>
        <p:spPr>
          <a:xfrm>
            <a:off x="7709355" y="1536173"/>
            <a:ext cx="4370962" cy="3785652"/>
          </a:xfrm>
          <a:prstGeom prst="rect">
            <a:avLst/>
          </a:prstGeom>
          <a:noFill/>
        </p:spPr>
        <p:txBody>
          <a:bodyPr wrap="square" rtlCol="0">
            <a:spAutoFit/>
          </a:bodyPr>
          <a:lstStyle/>
          <a:p>
            <a:pPr algn="ctr"/>
            <a:r>
              <a:rPr lang="en-GB" sz="2000" dirty="0">
                <a:latin typeface="Calibri" pitchFamily="2" charset="0"/>
              </a:rPr>
              <a:t>Introduction to Biodiversity Net Gain &amp; Nutrient Neutrality</a:t>
            </a:r>
          </a:p>
        </p:txBody>
      </p:sp>
      <p:sp>
        <p:nvSpPr>
          <p:cNvPr id="6" name="Title 1">
            <a:extLst>
              <a:ext uri="{FF2B5EF4-FFF2-40B4-BE49-F238E27FC236}">
                <a16:creationId xmlns:a16="http://schemas.microsoft.com/office/drawing/2014/main" id="{E50AD899-94C5-2E29-0771-C26AD8BA433A}"/>
              </a:ext>
            </a:extLst>
          </p:cNvPr>
          <p:cNvSpPr txBox="1">
            <a:spLocks/>
          </p:cNvSpPr>
          <p:nvPr/>
        </p:nvSpPr>
        <p:spPr>
          <a:xfrm>
            <a:off x="7249003" y="5586627"/>
            <a:ext cx="5291666" cy="756217"/>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Cera Pro Medium" panose="00000600000000000000" pitchFamily="2" charset="0"/>
                <a:ea typeface="+mj-ea"/>
                <a:cs typeface="+mj-cs"/>
              </a:defRPr>
            </a:lvl1pPr>
          </a:lstStyle>
          <a:p>
            <a:pPr algn="ctr" defTabSz="941832">
              <a:spcAft>
                <a:spcPts val="600"/>
              </a:spcAft>
            </a:pPr>
            <a:r>
              <a:rPr lang="en-GB" sz="1854" b="1" kern="1200" dirty="0">
                <a:solidFill>
                  <a:schemeClr val="tx1"/>
                </a:solidFill>
                <a:latin typeface="Calibri" pitchFamily="2" charset="0"/>
              </a:rPr>
              <a:t>Lydia Clare</a:t>
            </a:r>
          </a:p>
          <a:p>
            <a:pPr algn="ctr" defTabSz="941832">
              <a:spcAft>
                <a:spcPts val="600"/>
              </a:spcAft>
            </a:pPr>
            <a:endParaRPr lang="en-GB" sz="1854" kern="1200" dirty="0">
              <a:solidFill>
                <a:schemeClr val="tx1"/>
              </a:solidFill>
              <a:latin typeface="Work Sans" pitchFamily="2" charset="0"/>
            </a:endParaRPr>
          </a:p>
          <a:p>
            <a:pPr algn="ctr" defTabSz="941832">
              <a:spcAft>
                <a:spcPts val="600"/>
              </a:spcAft>
            </a:pPr>
            <a:r>
              <a:rPr lang="en-GB" sz="1854" kern="1200" dirty="0">
                <a:solidFill>
                  <a:schemeClr val="tx1"/>
                </a:solidFill>
                <a:latin typeface="Calibri" pitchFamily="2" charset="0"/>
              </a:rPr>
              <a:t>Biodiversity and Nutrient Neutrality Director</a:t>
            </a:r>
            <a:endParaRPr lang="en-GB" sz="2800" dirty="0">
              <a:latin typeface="Work Sans" pitchFamily="2" charset="0"/>
            </a:endParaRPr>
          </a:p>
        </p:txBody>
      </p:sp>
      <p:pic>
        <p:nvPicPr>
          <p:cNvPr id="26" name="Picture 25">
            <a:extLst>
              <a:ext uri="{FF2B5EF4-FFF2-40B4-BE49-F238E27FC236}">
                <a16:creationId xmlns:a16="http://schemas.microsoft.com/office/drawing/2014/main" id="{FDCCD45F-FB5D-7FBF-E3E1-D1EAD82EC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076" y="562657"/>
            <a:ext cx="5732685" cy="5732685"/>
          </a:xfrm>
          <a:prstGeom prst="rect">
            <a:avLst/>
          </a:prstGeom>
        </p:spPr>
      </p:pic>
    </p:spTree>
    <p:extLst>
      <p:ext uri="{BB962C8B-B14F-4D97-AF65-F5344CB8AC3E}">
        <p14:creationId xmlns:p14="http://schemas.microsoft.com/office/powerpoint/2010/main" val="4150247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9E3D3-65BA-DCBB-04FE-EA8A7650FFCB}"/>
              </a:ext>
            </a:extLst>
          </p:cNvPr>
          <p:cNvSpPr>
            <a:spLocks noGrp="1"/>
          </p:cNvSpPr>
          <p:nvPr>
            <p:ph type="title"/>
          </p:nvPr>
        </p:nvSpPr>
        <p:spPr/>
        <p:txBody>
          <a:bodyPr>
            <a:spAutoFit/>
          </a:bodyPr>
          <a:lstStyle/>
          <a:p>
            <a:r>
              <a:rPr lang="en-US" sz="2000" dirty="0">
                <a:latin typeface="Calibri"/>
              </a:rPr>
              <a:t>What is Nutrient Neutrality?</a:t>
            </a:r>
            <a:endParaRPr lang="en-GB" dirty="0"/>
          </a:p>
        </p:txBody>
      </p:sp>
      <p:sp>
        <p:nvSpPr>
          <p:cNvPr id="3" name="Text Placeholder 2">
            <a:extLst>
              <a:ext uri="{FF2B5EF4-FFF2-40B4-BE49-F238E27FC236}">
                <a16:creationId xmlns:a16="http://schemas.microsoft.com/office/drawing/2014/main" id="{DBB69C6B-DF83-E328-4300-D4C219B105A2}"/>
              </a:ext>
            </a:extLst>
          </p:cNvPr>
          <p:cNvSpPr>
            <a:spLocks noGrp="1"/>
          </p:cNvSpPr>
          <p:nvPr>
            <p:ph type="body" sz="quarter" idx="10"/>
          </p:nvPr>
        </p:nvSpPr>
        <p:spPr>
          <a:xfrm>
            <a:off x="570706" y="1627000"/>
            <a:ext cx="11050588" cy="4419543"/>
          </a:xfrm>
        </p:spPr>
        <p:txBody>
          <a:bodyPr>
            <a:spAutoFit/>
          </a:bodyPr>
          <a:lstStyle/>
          <a:p>
            <a:r>
              <a:rPr lang="en-US" sz="1200" dirty="0">
                <a:latin typeface="Calibri"/>
              </a:rPr>
              <a:t>"Nutrient neutrality" in development terms typically refers to the concept of ensuring that development projects or activities do not add to existing nutrient burdens within catchments, so there is no net increase in nutrients as a result of the plan or project.</a:t>
            </a:r>
          </a:p>
          <a:p>
            <a:r>
              <a:rPr lang="en-US" sz="1200" dirty="0">
                <a:latin typeface="Calibri"/>
              </a:rPr>
              <a:t>Where neutrality measures are needed, the purpose of these mitigation measures is to avoid impacts to the designated sites, rather than compensating for the impacts once they have occurred. </a:t>
            </a:r>
          </a:p>
          <a:p>
            <a:r>
              <a:rPr lang="en-US" sz="1200" dirty="0">
                <a:latin typeface="Calibri"/>
              </a:rPr>
              <a:t>There are a number of principles that any nutrient neutrality mitigation would need to meet in order for it to meet the requirements of the Habitat Regulations. Natural England’s advice is that any neutrality measures relied on in an Appropriate Assessment (AA) should:</a:t>
            </a:r>
          </a:p>
          <a:p>
            <a:pPr marL="285750" indent="-285750">
              <a:buFont typeface="Arial" panose="020B0604020202020204" pitchFamily="34" charset="0"/>
              <a:buChar char="•"/>
            </a:pPr>
            <a:r>
              <a:rPr lang="en-US" sz="1200" dirty="0">
                <a:latin typeface="Calibri"/>
              </a:rPr>
              <a:t>Have scientific certainty that the measures at the time of the AA will deliver the required reduction to make the plan or project ‘neutral’.</a:t>
            </a:r>
          </a:p>
          <a:p>
            <a:pPr marL="285750" indent="-285750">
              <a:buFont typeface="Arial" panose="020B0604020202020204" pitchFamily="34" charset="0"/>
              <a:buChar char="•"/>
            </a:pPr>
            <a:r>
              <a:rPr lang="en-US" sz="1200" dirty="0">
                <a:latin typeface="Calibri"/>
              </a:rPr>
              <a:t>Have practical certainty that the measures will be implemented and in place at the relevant time when the AA is undertaken, e.g. secured and funded for the lifetime of the development’s effects.</a:t>
            </a:r>
          </a:p>
          <a:p>
            <a:pPr marL="285750" indent="-285750">
              <a:buFont typeface="Arial" panose="020B0604020202020204" pitchFamily="34" charset="0"/>
              <a:buChar char="•"/>
            </a:pPr>
            <a:r>
              <a:rPr lang="en-US" sz="1200" dirty="0">
                <a:latin typeface="Calibri"/>
              </a:rPr>
              <a:t>Be preventative in nature so as to avoid effects in the first place rather than offset or compensate for damage. This applies both temporally and spatially.</a:t>
            </a:r>
          </a:p>
          <a:p>
            <a:pPr marL="285750" indent="-285750">
              <a:buFont typeface="Arial" panose="020B0604020202020204" pitchFamily="34" charset="0"/>
              <a:buChar char="•"/>
            </a:pPr>
            <a:r>
              <a:rPr lang="en-US" sz="1200" dirty="0">
                <a:latin typeface="Calibri"/>
              </a:rPr>
              <a:t>Not undermine the objective of restoring the site to </a:t>
            </a:r>
            <a:r>
              <a:rPr lang="en-US" sz="1200" dirty="0" err="1">
                <a:latin typeface="Calibri"/>
              </a:rPr>
              <a:t>favourable</a:t>
            </a:r>
            <a:r>
              <a:rPr lang="en-US" sz="1200" dirty="0">
                <a:latin typeface="Calibri"/>
              </a:rPr>
              <a:t> condition by making the ‘restore’ objective appreciably more difficult or prejudicing the fulfilment of that objective.</a:t>
            </a:r>
          </a:p>
          <a:p>
            <a:pPr marL="285750" indent="-285750">
              <a:buFont typeface="Arial" panose="020B0604020202020204" pitchFamily="34" charset="0"/>
              <a:buChar char="•"/>
            </a:pPr>
            <a:r>
              <a:rPr lang="en-US" sz="1200" dirty="0">
                <a:latin typeface="Calibri"/>
              </a:rPr>
              <a:t>Not directly use or double count measures that are already in place or must be put in place to protect, conserve or restore the site (to meet article 6(1) and (2) requirements) in order to justify new growth.</a:t>
            </a:r>
          </a:p>
          <a:p>
            <a:pPr marL="285750" indent="-285750">
              <a:buFont typeface="Arial" panose="020B0604020202020204" pitchFamily="34" charset="0"/>
              <a:buChar char="•"/>
            </a:pPr>
            <a:r>
              <a:rPr lang="en-US" sz="1200" dirty="0">
                <a:latin typeface="Calibri"/>
              </a:rPr>
              <a:t>Be carefully justified together with calculations of the change in the nutrient contribution before and after the development taking account of any mitigation on land outside the development.</a:t>
            </a:r>
          </a:p>
          <a:p>
            <a:pPr marL="285750" indent="-285750">
              <a:buFont typeface="Arial" panose="020B0604020202020204" pitchFamily="34" charset="0"/>
              <a:buChar char="•"/>
            </a:pPr>
            <a:r>
              <a:rPr lang="en-US" sz="1200" dirty="0">
                <a:latin typeface="Calibri"/>
              </a:rPr>
              <a:t>Ensure that there is no real risk that the existing land use, which may be maintained by neutrality (or an improvement), undermines the conservation objective to ‘restore’ the site to </a:t>
            </a:r>
            <a:r>
              <a:rPr lang="en-US" sz="1200" dirty="0" err="1">
                <a:latin typeface="Calibri"/>
              </a:rPr>
              <a:t>favourable</a:t>
            </a:r>
            <a:r>
              <a:rPr lang="en-US" sz="1200" dirty="0">
                <a:latin typeface="Calibri"/>
              </a:rPr>
              <a:t> condition. This applies to the existing land use at the development site and at any off-site mitigation land.</a:t>
            </a:r>
          </a:p>
        </p:txBody>
      </p:sp>
      <p:sp>
        <p:nvSpPr>
          <p:cNvPr id="4" name="Title 1">
            <a:extLst>
              <a:ext uri="{FF2B5EF4-FFF2-40B4-BE49-F238E27FC236}">
                <a16:creationId xmlns:a16="http://schemas.microsoft.com/office/drawing/2014/main" id="{C9371E2B-A6E3-BFF2-FC76-29A7D6F017DC}"/>
              </a:ext>
            </a:extLst>
          </p:cNvPr>
          <p:cNvSpPr txBox="1">
            <a:spLocks/>
          </p:cNvSpPr>
          <p:nvPr/>
        </p:nvSpPr>
        <p:spPr>
          <a:xfrm>
            <a:off x="7031713" y="6368084"/>
            <a:ext cx="5049563" cy="37749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Cera Pro Medium" panose="00000600000000000000" pitchFamily="2" charset="0"/>
                <a:ea typeface="+mj-ea"/>
                <a:cs typeface="+mj-cs"/>
              </a:defRPr>
            </a:lvl1pPr>
          </a:lstStyle>
          <a:p>
            <a:pPr algn="r"/>
            <a:r>
              <a:rPr lang="en-GB" sz="1600" b="1" dirty="0">
                <a:latin typeface="Calibri" pitchFamily="2" charset="0"/>
              </a:rPr>
              <a:t>www.environmentaltradingplatform.com</a:t>
            </a:r>
          </a:p>
        </p:txBody>
      </p:sp>
      <p:sp>
        <p:nvSpPr>
          <p:cNvPr id="5" name="Title 1">
            <a:extLst>
              <a:ext uri="{FF2B5EF4-FFF2-40B4-BE49-F238E27FC236}">
                <a16:creationId xmlns:a16="http://schemas.microsoft.com/office/drawing/2014/main" id="{33A7EE20-D31B-D51D-1D13-3E1EA6CF8366}"/>
              </a:ext>
            </a:extLst>
          </p:cNvPr>
          <p:cNvSpPr txBox="1">
            <a:spLocks/>
          </p:cNvSpPr>
          <p:nvPr/>
        </p:nvSpPr>
        <p:spPr>
          <a:xfrm>
            <a:off x="-1664776" y="6178722"/>
            <a:ext cx="7760776" cy="756217"/>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Cera Pro Medium" panose="00000600000000000000" pitchFamily="2" charset="0"/>
                <a:ea typeface="+mj-ea"/>
                <a:cs typeface="+mj-cs"/>
              </a:defRPr>
            </a:lvl1pPr>
          </a:lstStyle>
          <a:p>
            <a:pPr algn="ctr" defTabSz="941832">
              <a:spcAft>
                <a:spcPts val="600"/>
              </a:spcAft>
            </a:pPr>
            <a:r>
              <a:rPr lang="en-GB" sz="1400" b="1" kern="1200" dirty="0">
                <a:solidFill>
                  <a:schemeClr val="tx1"/>
                </a:solidFill>
                <a:latin typeface="Calibri" pitchFamily="2" charset="0"/>
              </a:rPr>
              <a:t>Lydia Clare - </a:t>
            </a:r>
            <a:r>
              <a:rPr lang="en-GB" sz="1400" kern="1200" dirty="0">
                <a:solidFill>
                  <a:schemeClr val="tx1"/>
                </a:solidFill>
                <a:latin typeface="Calibri" pitchFamily="2" charset="0"/>
              </a:rPr>
              <a:t>Biodiversity and Nutrient Neutrality Director</a:t>
            </a:r>
            <a:endParaRPr lang="en-GB" sz="1400" dirty="0">
              <a:latin typeface="Work Sans" pitchFamily="2" charset="0"/>
            </a:endParaRPr>
          </a:p>
        </p:txBody>
      </p:sp>
      <p:pic>
        <p:nvPicPr>
          <p:cNvPr id="6" name="Picture 5">
            <a:extLst>
              <a:ext uri="{FF2B5EF4-FFF2-40B4-BE49-F238E27FC236}">
                <a16:creationId xmlns:a16="http://schemas.microsoft.com/office/drawing/2014/main" id="{1022C129-B981-27A6-EFD9-F8B2962E85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2622" y="-664565"/>
            <a:ext cx="3138775" cy="3138775"/>
          </a:xfrm>
          <a:prstGeom prst="rect">
            <a:avLst/>
          </a:prstGeom>
        </p:spPr>
      </p:pic>
    </p:spTree>
    <p:extLst>
      <p:ext uri="{BB962C8B-B14F-4D97-AF65-F5344CB8AC3E}">
        <p14:creationId xmlns:p14="http://schemas.microsoft.com/office/powerpoint/2010/main" val="1302368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52747-83B2-0BDF-FEB6-AA9F17DFD571}"/>
              </a:ext>
            </a:extLst>
          </p:cNvPr>
          <p:cNvSpPr>
            <a:spLocks noGrp="1"/>
          </p:cNvSpPr>
          <p:nvPr>
            <p:ph type="title"/>
          </p:nvPr>
        </p:nvSpPr>
        <p:spPr/>
        <p:txBody>
          <a:bodyPr>
            <a:spAutoFit/>
          </a:bodyPr>
          <a:lstStyle/>
          <a:p>
            <a:r>
              <a:rPr lang="en-US" sz="2000" dirty="0">
                <a:latin typeface="Calibri"/>
              </a:rPr>
              <a:t>What areas are affected?</a:t>
            </a:r>
            <a:endParaRPr lang="en-GB" dirty="0"/>
          </a:p>
        </p:txBody>
      </p:sp>
      <p:sp>
        <p:nvSpPr>
          <p:cNvPr id="3" name="Text Placeholder 2">
            <a:extLst>
              <a:ext uri="{FF2B5EF4-FFF2-40B4-BE49-F238E27FC236}">
                <a16:creationId xmlns:a16="http://schemas.microsoft.com/office/drawing/2014/main" id="{E10D5D66-DA85-4777-454D-88DA783DBFA3}"/>
              </a:ext>
            </a:extLst>
          </p:cNvPr>
          <p:cNvSpPr>
            <a:spLocks noGrp="1"/>
          </p:cNvSpPr>
          <p:nvPr>
            <p:ph type="body" sz="quarter" idx="10"/>
          </p:nvPr>
        </p:nvSpPr>
        <p:spPr/>
        <p:txBody>
          <a:bodyPr>
            <a:spAutoFit/>
          </a:bodyPr>
          <a:lstStyle/>
          <a:p>
            <a:r>
              <a:rPr lang="en-US" sz="1200" b="1" dirty="0">
                <a:latin typeface="Calibri"/>
              </a:rPr>
              <a:t>Councils affected since 2018;  </a:t>
            </a:r>
          </a:p>
          <a:p>
            <a:r>
              <a:rPr lang="en-US" sz="1200" dirty="0">
                <a:latin typeface="Calibri"/>
              </a:rPr>
              <a:t>Ashford Borough Council; Basingstoke and Deane Borough Council; Bournemouth Christchurch and Poole Council; Canterbury City Council; Chichester District Council; Cornwall Council; Dorset Council; Dover District Council; East Hampshire District Council; Eastleigh Borough Council; Exmoor National Park; Fareham Borough Council; Folkestone and Hythe District Council; Gosport Borough Council; Havant Borough Council; Herefordshire Council; Isle of Wight Council; Maidstone Borough Council; Mendip District Council; Mid Devon District Council; New Forest District Council; New Forest National Park Authority; Portsmouth City Council; Sedgemoor District Council; Somerset West and Taunton District Council; South Downs National Park Authority; South Somerset District; Southampton City Council; Swale Borough Council; Test Valley Borough Council; Wiltshire Council; Winchester City Council</a:t>
            </a:r>
          </a:p>
          <a:p>
            <a:r>
              <a:rPr lang="en-US" sz="1200" b="1" dirty="0">
                <a:latin typeface="Calibri"/>
              </a:rPr>
              <a:t>Councils newly affected: </a:t>
            </a:r>
          </a:p>
          <a:p>
            <a:r>
              <a:rPr lang="en-US" sz="1200" dirty="0" err="1">
                <a:latin typeface="Calibri"/>
              </a:rPr>
              <a:t>Allerdale</a:t>
            </a:r>
            <a:r>
              <a:rPr lang="en-US" sz="1200" dirty="0">
                <a:latin typeface="Calibri"/>
              </a:rPr>
              <a:t> Borough Council; Borough Council of King’s Lynn and West Norfolk; </a:t>
            </a:r>
            <a:r>
              <a:rPr lang="en-US" sz="1200" dirty="0" err="1">
                <a:latin typeface="Calibri"/>
              </a:rPr>
              <a:t>Breckland</a:t>
            </a:r>
            <a:r>
              <a:rPr lang="en-US" sz="1200" dirty="0">
                <a:latin typeface="Calibri"/>
              </a:rPr>
              <a:t> Council; Broadland &amp; South Norfolk Council; Carlisle City Council; Cheshire East Council; Cheshire West and Chester Council; Copeland Borough Council; Darlington Borough Council; Derbyshire Dales District Council; Durham County Council; East Devon District Council; East Riding of Yorkshire Council; East Staffordshire Borough Council; Eden District Council; Great Yarmouth Borough Council; Hambleton District Council; Hartlepool Borough Council; High Peak Borough Council; Hinckley and Bosworth Borough Council; Lake District National Park; Lichfield District Council; Malvern Hills District Council; Middlesbrough Council; North Norfolk District Council; North Warwickshire Borough Council; North West Leicestershire District Council; North York Moors National Park; Northumberland County Council; Northumberland National Park; Norwich City Council; Redcar and Cleveland Borough Council; </a:t>
            </a:r>
            <a:r>
              <a:rPr lang="en-US" sz="1200" dirty="0" err="1">
                <a:latin typeface="Calibri"/>
              </a:rPr>
              <a:t>Richmondshire</a:t>
            </a:r>
            <a:r>
              <a:rPr lang="en-US" sz="1200" dirty="0">
                <a:latin typeface="Calibri"/>
              </a:rPr>
              <a:t> District Council; Shropshire Council; South Derbyshire District Council; South Lakeland Council; Stockton-on-Tees Borough Council; Swindon Borough Council; The Broads Authority; Vale of White Horse District Council; West Berkshire Council; Peak District National Park Authority.</a:t>
            </a:r>
            <a:endParaRPr lang="en-GB" sz="1200" dirty="0"/>
          </a:p>
        </p:txBody>
      </p:sp>
      <p:sp>
        <p:nvSpPr>
          <p:cNvPr id="6" name="Title 1">
            <a:extLst>
              <a:ext uri="{FF2B5EF4-FFF2-40B4-BE49-F238E27FC236}">
                <a16:creationId xmlns:a16="http://schemas.microsoft.com/office/drawing/2014/main" id="{F4BF0766-7C40-4821-04BA-DC5E43969189}"/>
              </a:ext>
            </a:extLst>
          </p:cNvPr>
          <p:cNvSpPr txBox="1">
            <a:spLocks/>
          </p:cNvSpPr>
          <p:nvPr/>
        </p:nvSpPr>
        <p:spPr>
          <a:xfrm>
            <a:off x="6721813" y="6368086"/>
            <a:ext cx="5049563" cy="37749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Cera Pro Medium" panose="00000600000000000000" pitchFamily="2" charset="0"/>
                <a:ea typeface="+mj-ea"/>
                <a:cs typeface="+mj-cs"/>
              </a:defRPr>
            </a:lvl1pPr>
          </a:lstStyle>
          <a:p>
            <a:pPr algn="r"/>
            <a:r>
              <a:rPr lang="en-GB" sz="1600" b="1" dirty="0">
                <a:latin typeface="Calibri" pitchFamily="2" charset="0"/>
              </a:rPr>
              <a:t>www.environmentaltradingplatform.com</a:t>
            </a:r>
          </a:p>
        </p:txBody>
      </p:sp>
      <p:sp>
        <p:nvSpPr>
          <p:cNvPr id="7" name="Title 1">
            <a:extLst>
              <a:ext uri="{FF2B5EF4-FFF2-40B4-BE49-F238E27FC236}">
                <a16:creationId xmlns:a16="http://schemas.microsoft.com/office/drawing/2014/main" id="{229D111D-CFB1-CBD4-A814-F959AF9C00DD}"/>
              </a:ext>
            </a:extLst>
          </p:cNvPr>
          <p:cNvSpPr txBox="1">
            <a:spLocks/>
          </p:cNvSpPr>
          <p:nvPr/>
        </p:nvSpPr>
        <p:spPr>
          <a:xfrm>
            <a:off x="-1196617" y="6178722"/>
            <a:ext cx="7760776" cy="756217"/>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Cera Pro Medium" panose="00000600000000000000" pitchFamily="2" charset="0"/>
                <a:ea typeface="+mj-ea"/>
                <a:cs typeface="+mj-cs"/>
              </a:defRPr>
            </a:lvl1pPr>
          </a:lstStyle>
          <a:p>
            <a:pPr algn="ctr" defTabSz="941832">
              <a:spcAft>
                <a:spcPts val="600"/>
              </a:spcAft>
            </a:pPr>
            <a:r>
              <a:rPr lang="en-GB" sz="1400" b="1" kern="1200" dirty="0">
                <a:solidFill>
                  <a:schemeClr val="tx1"/>
                </a:solidFill>
                <a:latin typeface="Calibri" pitchFamily="2" charset="0"/>
              </a:rPr>
              <a:t>Lydia Clare - </a:t>
            </a:r>
            <a:r>
              <a:rPr lang="en-GB" sz="1400" kern="1200" dirty="0">
                <a:solidFill>
                  <a:schemeClr val="tx1"/>
                </a:solidFill>
                <a:latin typeface="Calibri" pitchFamily="2" charset="0"/>
              </a:rPr>
              <a:t>Biodiversity and Nutrient Neutrality Director</a:t>
            </a:r>
            <a:endParaRPr lang="en-GB" sz="1400" dirty="0">
              <a:latin typeface="Work Sans" pitchFamily="2" charset="0"/>
            </a:endParaRPr>
          </a:p>
        </p:txBody>
      </p:sp>
      <p:pic>
        <p:nvPicPr>
          <p:cNvPr id="8" name="Picture 7">
            <a:extLst>
              <a:ext uri="{FF2B5EF4-FFF2-40B4-BE49-F238E27FC236}">
                <a16:creationId xmlns:a16="http://schemas.microsoft.com/office/drawing/2014/main" id="{8472D43B-7928-2651-3EBD-9FF45EF599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004" y="3890912"/>
            <a:ext cx="3138775" cy="3138775"/>
          </a:xfrm>
          <a:prstGeom prst="rect">
            <a:avLst/>
          </a:prstGeom>
        </p:spPr>
      </p:pic>
    </p:spTree>
    <p:extLst>
      <p:ext uri="{BB962C8B-B14F-4D97-AF65-F5344CB8AC3E}">
        <p14:creationId xmlns:p14="http://schemas.microsoft.com/office/powerpoint/2010/main" val="1241031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B11E8-C45E-1114-8F45-3C1E8F92E0EE}"/>
              </a:ext>
            </a:extLst>
          </p:cNvPr>
          <p:cNvSpPr>
            <a:spLocks noGrp="1"/>
          </p:cNvSpPr>
          <p:nvPr>
            <p:ph type="title"/>
          </p:nvPr>
        </p:nvSpPr>
        <p:spPr/>
        <p:txBody>
          <a:bodyPr>
            <a:spAutoFit/>
          </a:bodyPr>
          <a:lstStyle/>
          <a:p>
            <a:r>
              <a:rPr lang="en-US" sz="2000" dirty="0">
                <a:latin typeface="Calibri"/>
              </a:rPr>
              <a:t>What is a nutrient credit and how does the process work? </a:t>
            </a:r>
            <a:endParaRPr lang="en-GB" dirty="0"/>
          </a:p>
        </p:txBody>
      </p:sp>
      <p:sp>
        <p:nvSpPr>
          <p:cNvPr id="3" name="Text Placeholder 2">
            <a:extLst>
              <a:ext uri="{FF2B5EF4-FFF2-40B4-BE49-F238E27FC236}">
                <a16:creationId xmlns:a16="http://schemas.microsoft.com/office/drawing/2014/main" id="{0568FF71-5CB4-BF8A-E855-3732E3B0A709}"/>
              </a:ext>
            </a:extLst>
          </p:cNvPr>
          <p:cNvSpPr>
            <a:spLocks noGrp="1"/>
          </p:cNvSpPr>
          <p:nvPr>
            <p:ph type="body" sz="quarter" idx="10"/>
          </p:nvPr>
        </p:nvSpPr>
        <p:spPr/>
        <p:txBody>
          <a:bodyPr>
            <a:spAutoFit/>
          </a:bodyPr>
          <a:lstStyle/>
          <a:p>
            <a:r>
              <a:rPr lang="en-US" sz="1050" dirty="0">
                <a:latin typeface="Calibri"/>
              </a:rPr>
              <a:t>Nutrient credits</a:t>
            </a:r>
          </a:p>
          <a:p>
            <a:r>
              <a:rPr lang="en-US" sz="1050" dirty="0">
                <a:latin typeface="Calibri"/>
              </a:rPr>
              <a:t>A credit accounts for the mitigation of 1kg of total nitrogen or 1kg of total phosphate.</a:t>
            </a:r>
          </a:p>
          <a:p>
            <a:r>
              <a:rPr lang="en-US" sz="1050" dirty="0">
                <a:latin typeface="Calibri"/>
              </a:rPr>
              <a:t>Depending on location a kg of Nitrogen can range from £1850 - £4000 each, and a kg of Phosphorus can range from £45,000 per kg to £75,000 per kg to cover the cost of delivering the mitigation measures and the associated monitoring, maintenance and administration costs.</a:t>
            </a:r>
          </a:p>
          <a:p>
            <a:r>
              <a:rPr lang="en-US" sz="1050" dirty="0">
                <a:latin typeface="Calibri"/>
              </a:rPr>
              <a:t>Developers are looking for private deals with landowners to create nutrient mitigation through measures such as, land reversion, cattle yard closure, wetland and woodland creation.</a:t>
            </a:r>
          </a:p>
          <a:p>
            <a:r>
              <a:rPr lang="en-US" sz="1050" dirty="0">
                <a:latin typeface="Calibri"/>
              </a:rPr>
              <a:t>These credits are secured with the council under a S106 or conservation covenant, which will ensure the mitigation will be secured for perpetuity (80-125 years). </a:t>
            </a:r>
          </a:p>
          <a:p>
            <a:r>
              <a:rPr lang="en-US" sz="1050" dirty="0">
                <a:latin typeface="Calibri"/>
              </a:rPr>
              <a:t>Once a farmer has an approved DAS (</a:t>
            </a:r>
            <a:r>
              <a:rPr lang="en-GB" sz="1050" dirty="0">
                <a:latin typeface="Calibri"/>
              </a:rPr>
              <a:t>Discretionary Advisory Service</a:t>
            </a:r>
            <a:r>
              <a:rPr lang="en-US" sz="1050" dirty="0">
                <a:latin typeface="Calibri"/>
              </a:rPr>
              <a:t>) for their mitigation scheme they will then need to secure a legal agreement with the council. Once they have this agreement secured they are then able to sell the credits on the open market. </a:t>
            </a:r>
          </a:p>
          <a:p>
            <a:r>
              <a:rPr lang="en-US" sz="1050" dirty="0">
                <a:latin typeface="Calibri"/>
              </a:rPr>
              <a:t>Similar to BNG the amount the farmer receives will be paid in a lump sum upfront as and when a sale is made. </a:t>
            </a:r>
          </a:p>
          <a:p>
            <a:r>
              <a:rPr lang="en-US" sz="1050" dirty="0">
                <a:latin typeface="Calibri"/>
              </a:rPr>
              <a:t>Notably, the government is currently encouraging local planning authorities (LPAs) to develop their own nutrient mitigation solutions. Many LPAs have received lump sum funding—around £9 million each—to support this effort. The goal is to enable development by allowing councils to source and manage their own nutrient mitigation strategies, which they can then sell to developers. Under this model, developers would purchase the necessary credits directly from the council, enabling them to proceed with their projects. However, there are ongoing discussions about a potential shift in the market, with the government considering the introduction of a standard levy per housing unit instead of requiring developers to purchase a specific quantity of nutrient credits in kilograms.</a:t>
            </a:r>
          </a:p>
          <a:p>
            <a:r>
              <a:rPr lang="en-US" sz="1050" dirty="0">
                <a:latin typeface="Calibri"/>
              </a:rPr>
              <a:t>Therefore, any interested parties should proceed with caution, as this is a rapidly evolving market with no guaranteed outcomes. That said, if you're interested but concerned about the uncertainty—particularly the financial and legal costs involved in shutting down operations and reaching a position where nutrient credits can be sold—there are specialist investors who can help de-risk the process. These investors typically cover the upfront costs and, in return, share in the profits from the sale of credits. This could be a viable option to consider, especially if you're already planning to close the operation but are hesitant due to the associated expenses.</a:t>
            </a:r>
          </a:p>
        </p:txBody>
      </p:sp>
      <p:sp>
        <p:nvSpPr>
          <p:cNvPr id="4" name="Title 1">
            <a:extLst>
              <a:ext uri="{FF2B5EF4-FFF2-40B4-BE49-F238E27FC236}">
                <a16:creationId xmlns:a16="http://schemas.microsoft.com/office/drawing/2014/main" id="{86F28850-A083-E6BB-274E-B081A5C6D0CA}"/>
              </a:ext>
            </a:extLst>
          </p:cNvPr>
          <p:cNvSpPr txBox="1">
            <a:spLocks/>
          </p:cNvSpPr>
          <p:nvPr/>
        </p:nvSpPr>
        <p:spPr>
          <a:xfrm>
            <a:off x="6721813" y="6368086"/>
            <a:ext cx="5049563" cy="37749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Cera Pro Medium" panose="00000600000000000000" pitchFamily="2" charset="0"/>
                <a:ea typeface="+mj-ea"/>
                <a:cs typeface="+mj-cs"/>
              </a:defRPr>
            </a:lvl1pPr>
          </a:lstStyle>
          <a:p>
            <a:pPr algn="r"/>
            <a:r>
              <a:rPr lang="en-GB" sz="1600" b="1" dirty="0">
                <a:latin typeface="Calibri" pitchFamily="2" charset="0"/>
              </a:rPr>
              <a:t>www.environmentaltradingplatform.com</a:t>
            </a:r>
          </a:p>
        </p:txBody>
      </p:sp>
      <p:sp>
        <p:nvSpPr>
          <p:cNvPr id="5" name="Title 1">
            <a:extLst>
              <a:ext uri="{FF2B5EF4-FFF2-40B4-BE49-F238E27FC236}">
                <a16:creationId xmlns:a16="http://schemas.microsoft.com/office/drawing/2014/main" id="{8F5A1B26-D34F-F39C-9731-727B22F9A1B6}"/>
              </a:ext>
            </a:extLst>
          </p:cNvPr>
          <p:cNvSpPr txBox="1">
            <a:spLocks/>
          </p:cNvSpPr>
          <p:nvPr/>
        </p:nvSpPr>
        <p:spPr>
          <a:xfrm>
            <a:off x="-1196617" y="6178722"/>
            <a:ext cx="7760776" cy="756217"/>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Cera Pro Medium" panose="00000600000000000000" pitchFamily="2" charset="0"/>
                <a:ea typeface="+mj-ea"/>
                <a:cs typeface="+mj-cs"/>
              </a:defRPr>
            </a:lvl1pPr>
          </a:lstStyle>
          <a:p>
            <a:pPr algn="ctr" defTabSz="941832">
              <a:spcAft>
                <a:spcPts val="600"/>
              </a:spcAft>
            </a:pPr>
            <a:r>
              <a:rPr lang="en-GB" sz="1400" b="1" kern="1200" dirty="0">
                <a:solidFill>
                  <a:schemeClr val="tx1"/>
                </a:solidFill>
                <a:latin typeface="Calibri" pitchFamily="2" charset="0"/>
              </a:rPr>
              <a:t>Lydia Clare - </a:t>
            </a:r>
            <a:r>
              <a:rPr lang="en-GB" sz="1400" kern="1200" dirty="0">
                <a:solidFill>
                  <a:schemeClr val="tx1"/>
                </a:solidFill>
                <a:latin typeface="Calibri" pitchFamily="2" charset="0"/>
              </a:rPr>
              <a:t>Biodiversity and Nutrient Neutrality Director</a:t>
            </a:r>
            <a:endParaRPr lang="en-GB" sz="1400" dirty="0">
              <a:latin typeface="Work Sans" pitchFamily="2" charset="0"/>
            </a:endParaRPr>
          </a:p>
        </p:txBody>
      </p:sp>
      <p:pic>
        <p:nvPicPr>
          <p:cNvPr id="6" name="Picture 5">
            <a:extLst>
              <a:ext uri="{FF2B5EF4-FFF2-40B4-BE49-F238E27FC236}">
                <a16:creationId xmlns:a16="http://schemas.microsoft.com/office/drawing/2014/main" id="{25D24AC8-DA10-B1E0-1F18-305E50BA3E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237" y="4383789"/>
            <a:ext cx="3138775" cy="3138775"/>
          </a:xfrm>
          <a:prstGeom prst="rect">
            <a:avLst/>
          </a:prstGeom>
        </p:spPr>
      </p:pic>
    </p:spTree>
    <p:extLst>
      <p:ext uri="{BB962C8B-B14F-4D97-AF65-F5344CB8AC3E}">
        <p14:creationId xmlns:p14="http://schemas.microsoft.com/office/powerpoint/2010/main" val="2524966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BD3DF-5871-1CF8-285C-0C3D658E5E1B}"/>
              </a:ext>
            </a:extLst>
          </p:cNvPr>
          <p:cNvSpPr>
            <a:spLocks noGrp="1"/>
          </p:cNvSpPr>
          <p:nvPr>
            <p:ph type="title"/>
          </p:nvPr>
        </p:nvSpPr>
        <p:spPr>
          <a:xfrm>
            <a:off x="570706" y="217235"/>
            <a:ext cx="10515600" cy="1325563"/>
          </a:xfrm>
        </p:spPr>
        <p:txBody>
          <a:bodyPr>
            <a:spAutoFit/>
          </a:bodyPr>
          <a:lstStyle/>
          <a:p>
            <a:r>
              <a:rPr lang="en-US" sz="2000" dirty="0">
                <a:latin typeface="Calibri"/>
              </a:rPr>
              <a:t>Working Example</a:t>
            </a:r>
            <a:endParaRPr lang="en-GB" dirty="0"/>
          </a:p>
        </p:txBody>
      </p:sp>
      <p:sp>
        <p:nvSpPr>
          <p:cNvPr id="13" name="TextBox 12">
            <a:extLst>
              <a:ext uri="{FF2B5EF4-FFF2-40B4-BE49-F238E27FC236}">
                <a16:creationId xmlns:a16="http://schemas.microsoft.com/office/drawing/2014/main" id="{0960D266-3B7F-5E4D-432D-0333EE3BCC13}"/>
              </a:ext>
            </a:extLst>
          </p:cNvPr>
          <p:cNvSpPr txBox="1"/>
          <p:nvPr/>
        </p:nvSpPr>
        <p:spPr>
          <a:xfrm>
            <a:off x="7632440" y="1542798"/>
            <a:ext cx="4292081" cy="3785652"/>
          </a:xfrm>
          <a:prstGeom prst="rect">
            <a:avLst/>
          </a:prstGeom>
          <a:noFill/>
        </p:spPr>
        <p:txBody>
          <a:bodyPr wrap="square" rtlCol="0">
            <a:spAutoFit/>
          </a:bodyPr>
          <a:lstStyle/>
          <a:p>
            <a:r>
              <a:rPr lang="en-US" sz="1600" dirty="0">
                <a:latin typeface="Calibri"/>
              </a:rPr>
              <a:t>The timeline for the process can range anywhere from 8 weeks to well over a year, contingent upon the specific local planning authority involved.</a:t>
            </a:r>
          </a:p>
          <a:p>
            <a:endParaRPr lang="en-US" sz="1600" dirty="0"/>
          </a:p>
          <a:p>
            <a:r>
              <a:rPr lang="en-US" sz="1600" dirty="0">
                <a:latin typeface="Calibri"/>
              </a:rPr>
              <a:t>Similarly, the sale of credits can exhibit vast discrepancies, contingent upon the development's planning application status. You might encounter developers in the reserve matters stage, merely necessitating nutrient mitigation to </a:t>
            </a:r>
            <a:r>
              <a:rPr lang="en-US" sz="1600" dirty="0" err="1">
                <a:latin typeface="Calibri"/>
              </a:rPr>
              <a:t>finalise</a:t>
            </a:r>
            <a:r>
              <a:rPr lang="en-US" sz="1600" dirty="0">
                <a:latin typeface="Calibri"/>
              </a:rPr>
              <a:t> their application. Conversely, you could encounter developments in the outline planning stages, perhaps still a couple of years away from actually needing those credits. It's akin to asking how long a piece of string is—variables abound.</a:t>
            </a:r>
            <a:endParaRPr lang="en-GB" sz="1600" dirty="0"/>
          </a:p>
        </p:txBody>
      </p:sp>
      <p:sp>
        <p:nvSpPr>
          <p:cNvPr id="14" name="Title 1">
            <a:extLst>
              <a:ext uri="{FF2B5EF4-FFF2-40B4-BE49-F238E27FC236}">
                <a16:creationId xmlns:a16="http://schemas.microsoft.com/office/drawing/2014/main" id="{50140216-D000-554E-89EA-5FB78CDC1934}"/>
              </a:ext>
            </a:extLst>
          </p:cNvPr>
          <p:cNvSpPr txBox="1">
            <a:spLocks/>
          </p:cNvSpPr>
          <p:nvPr/>
        </p:nvSpPr>
        <p:spPr>
          <a:xfrm>
            <a:off x="7020393" y="6517377"/>
            <a:ext cx="5049563" cy="37749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Cera Pro Medium" panose="00000600000000000000" pitchFamily="2" charset="0"/>
                <a:ea typeface="+mj-ea"/>
                <a:cs typeface="+mj-cs"/>
              </a:defRPr>
            </a:lvl1pPr>
          </a:lstStyle>
          <a:p>
            <a:pPr algn="r"/>
            <a:r>
              <a:rPr lang="en-GB" sz="1600" b="1" dirty="0">
                <a:latin typeface="Calibri" pitchFamily="2" charset="0"/>
              </a:rPr>
              <a:t>www.environmentaltradingplatform.com</a:t>
            </a:r>
          </a:p>
        </p:txBody>
      </p:sp>
      <p:sp>
        <p:nvSpPr>
          <p:cNvPr id="15" name="Title 1">
            <a:extLst>
              <a:ext uri="{FF2B5EF4-FFF2-40B4-BE49-F238E27FC236}">
                <a16:creationId xmlns:a16="http://schemas.microsoft.com/office/drawing/2014/main" id="{CF0B1934-9B00-F8A8-1C7B-556441C5FBE3}"/>
              </a:ext>
            </a:extLst>
          </p:cNvPr>
          <p:cNvSpPr txBox="1">
            <a:spLocks/>
          </p:cNvSpPr>
          <p:nvPr/>
        </p:nvSpPr>
        <p:spPr>
          <a:xfrm>
            <a:off x="-898037" y="6328013"/>
            <a:ext cx="7760776" cy="756217"/>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Cera Pro Medium" panose="00000600000000000000" pitchFamily="2" charset="0"/>
                <a:ea typeface="+mj-ea"/>
                <a:cs typeface="+mj-cs"/>
              </a:defRPr>
            </a:lvl1pPr>
          </a:lstStyle>
          <a:p>
            <a:pPr algn="ctr" defTabSz="941832">
              <a:spcAft>
                <a:spcPts val="600"/>
              </a:spcAft>
            </a:pPr>
            <a:r>
              <a:rPr lang="en-GB" sz="1400" b="1" kern="1200" dirty="0">
                <a:solidFill>
                  <a:schemeClr val="tx1"/>
                </a:solidFill>
                <a:latin typeface="Calibri" pitchFamily="2" charset="0"/>
              </a:rPr>
              <a:t>Lydia Clare - </a:t>
            </a:r>
            <a:r>
              <a:rPr lang="en-GB" sz="1400" kern="1200" dirty="0">
                <a:solidFill>
                  <a:schemeClr val="tx1"/>
                </a:solidFill>
                <a:latin typeface="Calibri" pitchFamily="2" charset="0"/>
              </a:rPr>
              <a:t>Biodiversity and Nutrient Neutrality Director</a:t>
            </a:r>
            <a:endParaRPr lang="en-GB" sz="1400" dirty="0">
              <a:latin typeface="Work Sans" pitchFamily="2" charset="0"/>
            </a:endParaRPr>
          </a:p>
        </p:txBody>
      </p:sp>
      <p:pic>
        <p:nvPicPr>
          <p:cNvPr id="4" name="Picture 3">
            <a:extLst>
              <a:ext uri="{FF2B5EF4-FFF2-40B4-BE49-F238E27FC236}">
                <a16:creationId xmlns:a16="http://schemas.microsoft.com/office/drawing/2014/main" id="{0E904143-0B34-66C6-EA9F-627E7A56FC23}"/>
              </a:ext>
            </a:extLst>
          </p:cNvPr>
          <p:cNvPicPr>
            <a:picLocks noChangeAspect="1"/>
          </p:cNvPicPr>
          <p:nvPr/>
        </p:nvPicPr>
        <p:blipFill>
          <a:blip r:embed="rId2"/>
          <a:stretch>
            <a:fillRect/>
          </a:stretch>
        </p:blipFill>
        <p:spPr>
          <a:xfrm>
            <a:off x="1051123" y="1275515"/>
            <a:ext cx="5044877" cy="5052498"/>
          </a:xfrm>
          <a:prstGeom prst="rect">
            <a:avLst/>
          </a:prstGeom>
        </p:spPr>
      </p:pic>
      <p:pic>
        <p:nvPicPr>
          <p:cNvPr id="16" name="Picture 15">
            <a:extLst>
              <a:ext uri="{FF2B5EF4-FFF2-40B4-BE49-F238E27FC236}">
                <a16:creationId xmlns:a16="http://schemas.microsoft.com/office/drawing/2014/main" id="{5CCF3976-6033-C701-B553-6709FC69F8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090" y="3801764"/>
            <a:ext cx="3138775" cy="3138775"/>
          </a:xfrm>
          <a:prstGeom prst="rect">
            <a:avLst/>
          </a:prstGeom>
        </p:spPr>
      </p:pic>
    </p:spTree>
    <p:extLst>
      <p:ext uri="{BB962C8B-B14F-4D97-AF65-F5344CB8AC3E}">
        <p14:creationId xmlns:p14="http://schemas.microsoft.com/office/powerpoint/2010/main" val="1138009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CD8F8F1-913E-39C2-CDFB-E6DB6BCEDF8F}"/>
              </a:ext>
            </a:extLst>
          </p:cNvPr>
          <p:cNvSpPr>
            <a:spLocks noGrp="1"/>
          </p:cNvSpPr>
          <p:nvPr>
            <p:ph type="title"/>
          </p:nvPr>
        </p:nvSpPr>
        <p:spPr/>
        <p:txBody>
          <a:bodyPr>
            <a:spAutoFit/>
          </a:bodyPr>
          <a:lstStyle/>
          <a:p>
            <a:r>
              <a:rPr lang="en-US" sz="2000" dirty="0">
                <a:latin typeface="Calibri"/>
              </a:rPr>
              <a:t>Moving forward</a:t>
            </a:r>
            <a:endParaRPr lang="en-GB" dirty="0">
              <a:solidFill>
                <a:schemeClr val="tx1"/>
              </a:solidFill>
              <a:latin typeface="Josefin Sans"/>
            </a:endParaRPr>
          </a:p>
        </p:txBody>
      </p:sp>
      <p:sp>
        <p:nvSpPr>
          <p:cNvPr id="6" name="Text Placeholder 5">
            <a:extLst>
              <a:ext uri="{FF2B5EF4-FFF2-40B4-BE49-F238E27FC236}">
                <a16:creationId xmlns:a16="http://schemas.microsoft.com/office/drawing/2014/main" id="{58A4E11F-BB86-801B-5A5C-422C7AC2C60F}"/>
              </a:ext>
            </a:extLst>
          </p:cNvPr>
          <p:cNvSpPr>
            <a:spLocks noGrp="1"/>
          </p:cNvSpPr>
          <p:nvPr>
            <p:ph type="body" sz="quarter" idx="10"/>
          </p:nvPr>
        </p:nvSpPr>
        <p:spPr>
          <a:xfrm>
            <a:off x="953008" y="1968443"/>
            <a:ext cx="10133298" cy="4124529"/>
          </a:xfrm>
        </p:spPr>
        <p:txBody>
          <a:bodyPr vert="horz" lIns="0" tIns="45720" rIns="0" bIns="45720" rtlCol="0" anchor="t">
            <a:spAutoFit/>
          </a:bodyPr>
          <a:lstStyle/>
          <a:p>
            <a:pPr>
              <a:buNone/>
            </a:pPr>
            <a:r>
              <a:rPr lang="en-US" sz="1600" dirty="0">
                <a:latin typeface="Calibri"/>
              </a:rPr>
              <a:t>Please don’t take this as me encouraging farmers to leave the industry, but we all have moments in life when we decide it might be time to hang up the egg basket. And if that time comes, why not do so knowing there’s something to gain in return? You’re sitting on something developers actively need, so there’s a real opportunity to benefit while the market is strong.</a:t>
            </a:r>
          </a:p>
          <a:p>
            <a:r>
              <a:rPr lang="en-US" sz="1600" dirty="0">
                <a:latin typeface="Calibri"/>
              </a:rPr>
              <a:t>That said, Biodiversity Net Gain doesn’t mean you have to stop farming altogether. We work with farmers across the country who are designating less productive areas of their land for BNG while continuing to farm their higher-quality agricultural land. It’s a flexible option that supports both environmental goals and your farming business.</a:t>
            </a:r>
          </a:p>
          <a:p>
            <a:r>
              <a:rPr lang="en-US" sz="1600" dirty="0">
                <a:latin typeface="Calibri"/>
              </a:rPr>
              <a:t>If you're interested in anything I've discussed today or have any questions, please don’t hesitate to get in touch. You can email me at </a:t>
            </a:r>
            <a:r>
              <a:rPr lang="en-US" sz="1600" b="1" dirty="0">
                <a:latin typeface="Calibri"/>
              </a:rPr>
              <a:t>lydia@environmentaltradingplatform.com</a:t>
            </a:r>
            <a:r>
              <a:rPr lang="en-US" sz="1600" dirty="0">
                <a:latin typeface="Calibri"/>
              </a:rPr>
              <a:t> or give our office a call on </a:t>
            </a:r>
            <a:r>
              <a:rPr lang="en-US" sz="1600" b="1" dirty="0">
                <a:latin typeface="Calibri"/>
              </a:rPr>
              <a:t>01335 320028 - </a:t>
            </a:r>
            <a:r>
              <a:rPr lang="en-US" sz="1600" dirty="0">
                <a:latin typeface="Calibri"/>
              </a:rPr>
              <a:t>I’d be happy to help.</a:t>
            </a:r>
          </a:p>
          <a:p>
            <a:endParaRPr lang="en-US" sz="1400" dirty="0"/>
          </a:p>
          <a:p>
            <a:pPr marL="40640" lvl="1" indent="0">
              <a:buNone/>
            </a:pPr>
            <a:endParaRPr lang="en-US" sz="1050" dirty="0"/>
          </a:p>
          <a:p>
            <a:pPr marL="383540" lvl="1"/>
            <a:endParaRPr lang="en-US" sz="2000" dirty="0">
              <a:latin typeface="Work Sans" pitchFamily="2" charset="0"/>
            </a:endParaRPr>
          </a:p>
          <a:p>
            <a:endParaRPr lang="en-US" dirty="0">
              <a:latin typeface="Work Sans" pitchFamily="2" charset="0"/>
            </a:endParaRPr>
          </a:p>
          <a:p>
            <a:endParaRPr lang="en-GB" dirty="0">
              <a:latin typeface="Work Sans" pitchFamily="2" charset="0"/>
            </a:endParaRPr>
          </a:p>
        </p:txBody>
      </p:sp>
      <p:sp>
        <p:nvSpPr>
          <p:cNvPr id="3" name="Title 1">
            <a:extLst>
              <a:ext uri="{FF2B5EF4-FFF2-40B4-BE49-F238E27FC236}">
                <a16:creationId xmlns:a16="http://schemas.microsoft.com/office/drawing/2014/main" id="{902309C8-4B7E-5699-B637-01C74CB1DB39}"/>
              </a:ext>
            </a:extLst>
          </p:cNvPr>
          <p:cNvSpPr txBox="1">
            <a:spLocks/>
          </p:cNvSpPr>
          <p:nvPr/>
        </p:nvSpPr>
        <p:spPr>
          <a:xfrm>
            <a:off x="6721813" y="6368086"/>
            <a:ext cx="5049563" cy="37749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Cera Pro Medium" panose="00000600000000000000" pitchFamily="2" charset="0"/>
                <a:ea typeface="+mj-ea"/>
                <a:cs typeface="+mj-cs"/>
              </a:defRPr>
            </a:lvl1pPr>
          </a:lstStyle>
          <a:p>
            <a:pPr algn="r"/>
            <a:r>
              <a:rPr lang="en-GB" sz="1600" b="1" dirty="0">
                <a:latin typeface="Calibri" pitchFamily="2" charset="0"/>
              </a:rPr>
              <a:t>www.environmentaltradingplatform.com</a:t>
            </a:r>
          </a:p>
        </p:txBody>
      </p:sp>
      <p:sp>
        <p:nvSpPr>
          <p:cNvPr id="5" name="Title 1">
            <a:extLst>
              <a:ext uri="{FF2B5EF4-FFF2-40B4-BE49-F238E27FC236}">
                <a16:creationId xmlns:a16="http://schemas.microsoft.com/office/drawing/2014/main" id="{F928D8A6-EBC9-892A-12F4-9FEFC89ACBBA}"/>
              </a:ext>
            </a:extLst>
          </p:cNvPr>
          <p:cNvSpPr txBox="1">
            <a:spLocks/>
          </p:cNvSpPr>
          <p:nvPr/>
        </p:nvSpPr>
        <p:spPr>
          <a:xfrm>
            <a:off x="-1196617" y="6178722"/>
            <a:ext cx="7760776" cy="756217"/>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Cera Pro Medium" panose="00000600000000000000" pitchFamily="2" charset="0"/>
                <a:ea typeface="+mj-ea"/>
                <a:cs typeface="+mj-cs"/>
              </a:defRPr>
            </a:lvl1pPr>
          </a:lstStyle>
          <a:p>
            <a:pPr algn="ctr" defTabSz="941832">
              <a:spcAft>
                <a:spcPts val="600"/>
              </a:spcAft>
            </a:pPr>
            <a:r>
              <a:rPr lang="en-GB" sz="1400" b="1" kern="1200" dirty="0">
                <a:solidFill>
                  <a:schemeClr val="tx1"/>
                </a:solidFill>
                <a:latin typeface="Calibri" pitchFamily="2" charset="0"/>
              </a:rPr>
              <a:t>Lydia Clare - </a:t>
            </a:r>
            <a:r>
              <a:rPr lang="en-GB" sz="1400" kern="1200" dirty="0">
                <a:solidFill>
                  <a:schemeClr val="tx1"/>
                </a:solidFill>
                <a:latin typeface="Calibri" pitchFamily="2" charset="0"/>
              </a:rPr>
              <a:t>Biodiversity and Nutrient Neutrality Director</a:t>
            </a:r>
            <a:endParaRPr lang="en-GB" sz="1400" dirty="0">
              <a:latin typeface="Work Sans" pitchFamily="2" charset="0"/>
            </a:endParaRPr>
          </a:p>
        </p:txBody>
      </p:sp>
      <p:pic>
        <p:nvPicPr>
          <p:cNvPr id="8" name="Picture 7">
            <a:extLst>
              <a:ext uri="{FF2B5EF4-FFF2-40B4-BE49-F238E27FC236}">
                <a16:creationId xmlns:a16="http://schemas.microsoft.com/office/drawing/2014/main" id="{4B56E37B-2873-B912-1237-810DD099BF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1549" y="-554423"/>
            <a:ext cx="3138775" cy="3138775"/>
          </a:xfrm>
          <a:prstGeom prst="rect">
            <a:avLst/>
          </a:prstGeom>
        </p:spPr>
      </p:pic>
    </p:spTree>
    <p:extLst>
      <p:ext uri="{BB962C8B-B14F-4D97-AF65-F5344CB8AC3E}">
        <p14:creationId xmlns:p14="http://schemas.microsoft.com/office/powerpoint/2010/main" val="977017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7B4403-E439-6A12-9253-0751D88DD8AF}"/>
              </a:ext>
            </a:extLst>
          </p:cNvPr>
          <p:cNvSpPr/>
          <p:nvPr/>
        </p:nvSpPr>
        <p:spPr>
          <a:xfrm>
            <a:off x="3219947" y="2965218"/>
            <a:ext cx="5761514" cy="707886"/>
          </a:xfrm>
          <a:prstGeom prst="rect">
            <a:avLst/>
          </a:prstGeom>
          <a:noFill/>
        </p:spPr>
        <p:txBody>
          <a:bodyPr wrap="none" lIns="91440" tIns="45720" rIns="91440" bIns="45720" anchor="t">
            <a:spAutoFit/>
          </a:bodyPr>
          <a:lstStyle/>
          <a:p>
            <a:pPr algn="ctr"/>
            <a:r>
              <a:rPr lang="en-US" sz="2000" cap="none" spc="0" dirty="0">
                <a:ln w="0"/>
                <a:solidFill>
                  <a:schemeClr val="accent1"/>
                </a:solidFill>
                <a:effectLst>
                  <a:outerShdw blurRad="38100" dist="19050" dir="2700000" algn="tl" rotWithShape="0">
                    <a:schemeClr val="dk1">
                      <a:alpha val="40000"/>
                    </a:schemeClr>
                  </a:outerShdw>
                </a:effectLst>
                <a:latin typeface="Calibri" pitchFamily="2" charset="0"/>
              </a:rPr>
              <a:t>LEADING BY EXAMPLE</a:t>
            </a:r>
          </a:p>
        </p:txBody>
      </p:sp>
      <p:sp>
        <p:nvSpPr>
          <p:cNvPr id="4" name="Title 1">
            <a:extLst>
              <a:ext uri="{FF2B5EF4-FFF2-40B4-BE49-F238E27FC236}">
                <a16:creationId xmlns:a16="http://schemas.microsoft.com/office/drawing/2014/main" id="{06774C4A-E285-B5EF-2096-5DED17962C79}"/>
              </a:ext>
            </a:extLst>
          </p:cNvPr>
          <p:cNvSpPr txBox="1">
            <a:spLocks/>
          </p:cNvSpPr>
          <p:nvPr/>
        </p:nvSpPr>
        <p:spPr>
          <a:xfrm>
            <a:off x="-1196617" y="6178722"/>
            <a:ext cx="7760776" cy="756217"/>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Cera Pro Medium" panose="00000600000000000000" pitchFamily="2" charset="0"/>
                <a:ea typeface="+mj-ea"/>
                <a:cs typeface="+mj-cs"/>
              </a:defRPr>
            </a:lvl1pPr>
          </a:lstStyle>
          <a:p>
            <a:pPr algn="ctr" defTabSz="941832">
              <a:spcAft>
                <a:spcPts val="600"/>
              </a:spcAft>
            </a:pPr>
            <a:r>
              <a:rPr lang="en-GB" sz="1400" b="1" kern="1200" dirty="0">
                <a:solidFill>
                  <a:schemeClr val="tx1"/>
                </a:solidFill>
                <a:latin typeface="Calibri" pitchFamily="2" charset="0"/>
              </a:rPr>
              <a:t>Lydia Clare - </a:t>
            </a:r>
            <a:r>
              <a:rPr lang="en-GB" sz="1400" kern="1200" dirty="0">
                <a:solidFill>
                  <a:schemeClr val="tx1"/>
                </a:solidFill>
                <a:latin typeface="Calibri" pitchFamily="2" charset="0"/>
              </a:rPr>
              <a:t>Biodiversity and Nutrient Neutrality Director</a:t>
            </a:r>
            <a:endParaRPr lang="en-GB" sz="1400" dirty="0">
              <a:latin typeface="Work Sans" pitchFamily="2" charset="0"/>
            </a:endParaRPr>
          </a:p>
        </p:txBody>
      </p:sp>
      <p:sp>
        <p:nvSpPr>
          <p:cNvPr id="6" name="Title 1">
            <a:extLst>
              <a:ext uri="{FF2B5EF4-FFF2-40B4-BE49-F238E27FC236}">
                <a16:creationId xmlns:a16="http://schemas.microsoft.com/office/drawing/2014/main" id="{1981CFF6-839B-35F2-8C00-343209A5660C}"/>
              </a:ext>
            </a:extLst>
          </p:cNvPr>
          <p:cNvSpPr txBox="1">
            <a:spLocks/>
          </p:cNvSpPr>
          <p:nvPr/>
        </p:nvSpPr>
        <p:spPr>
          <a:xfrm>
            <a:off x="6721813" y="6368086"/>
            <a:ext cx="5049563" cy="37749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Cera Pro Medium" panose="00000600000000000000" pitchFamily="2" charset="0"/>
                <a:ea typeface="+mj-ea"/>
                <a:cs typeface="+mj-cs"/>
              </a:defRPr>
            </a:lvl1pPr>
          </a:lstStyle>
          <a:p>
            <a:pPr algn="r"/>
            <a:r>
              <a:rPr lang="en-GB" sz="1600" b="1" dirty="0">
                <a:latin typeface="Calibri" pitchFamily="2" charset="0"/>
              </a:rPr>
              <a:t>www.environmentaltradingplatform.com</a:t>
            </a:r>
          </a:p>
        </p:txBody>
      </p:sp>
      <p:pic>
        <p:nvPicPr>
          <p:cNvPr id="9" name="Picture 8">
            <a:extLst>
              <a:ext uri="{FF2B5EF4-FFF2-40B4-BE49-F238E27FC236}">
                <a16:creationId xmlns:a16="http://schemas.microsoft.com/office/drawing/2014/main" id="{0C1C74ED-B61F-E18F-4BCD-943E12A23C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0915" y="-508378"/>
            <a:ext cx="4790169" cy="4790169"/>
          </a:xfrm>
          <a:prstGeom prst="rect">
            <a:avLst/>
          </a:prstGeom>
        </p:spPr>
      </p:pic>
    </p:spTree>
    <p:extLst>
      <p:ext uri="{BB962C8B-B14F-4D97-AF65-F5344CB8AC3E}">
        <p14:creationId xmlns:p14="http://schemas.microsoft.com/office/powerpoint/2010/main" val="2866819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11227552-0195-69CA-D880-1150D26755B1}"/>
              </a:ext>
            </a:extLst>
          </p:cNvPr>
          <p:cNvSpPr>
            <a:spLocks noGrp="1"/>
          </p:cNvSpPr>
          <p:nvPr>
            <p:ph type="title"/>
          </p:nvPr>
        </p:nvSpPr>
        <p:spPr/>
        <p:txBody>
          <a:bodyPr>
            <a:spAutoFit/>
          </a:bodyPr>
          <a:lstStyle/>
          <a:p>
            <a:r>
              <a:rPr lang="en-GB" sz="2000" dirty="0">
                <a:latin typeface="Calibri" pitchFamily="2" charset="0"/>
              </a:rPr>
              <a:t>What is Biodiversity?</a:t>
            </a:r>
          </a:p>
        </p:txBody>
      </p:sp>
      <p:sp>
        <p:nvSpPr>
          <p:cNvPr id="8" name="Text Placeholder 2">
            <a:extLst>
              <a:ext uri="{FF2B5EF4-FFF2-40B4-BE49-F238E27FC236}">
                <a16:creationId xmlns:a16="http://schemas.microsoft.com/office/drawing/2014/main" id="{7A1BCD17-5465-7702-C0B3-227116F842E0}"/>
              </a:ext>
            </a:extLst>
          </p:cNvPr>
          <p:cNvSpPr txBox="1">
            <a:spLocks/>
          </p:cNvSpPr>
          <p:nvPr/>
        </p:nvSpPr>
        <p:spPr>
          <a:xfrm>
            <a:off x="6322979" y="3753182"/>
            <a:ext cx="3814281" cy="596093"/>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29423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9423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9423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9423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9423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solidFill>
                  <a:srgbClr val="E6EBE3"/>
                </a:solidFill>
                <a:latin typeface="Calibri"/>
              </a:rPr>
              <a:t>Biodiversity between ecosystems:</a:t>
            </a:r>
          </a:p>
          <a:p>
            <a:r>
              <a:rPr lang="en-US" sz="1200" dirty="0">
                <a:solidFill>
                  <a:srgbClr val="E6EBE3"/>
                </a:solidFill>
                <a:latin typeface="Calibri"/>
              </a:rPr>
              <a:t>This level considers the variety of ecosystems across different landscapes and regions.</a:t>
            </a:r>
          </a:p>
          <a:p>
            <a:r>
              <a:rPr lang="en-US" sz="1200" dirty="0">
                <a:solidFill>
                  <a:srgbClr val="E6EBE3"/>
                </a:solidFill>
                <a:latin typeface="Calibri"/>
              </a:rPr>
              <a:t>It involves the diversity of habitats, ecosystems, and ecological processes on a larger scale.</a:t>
            </a:r>
          </a:p>
          <a:p>
            <a:r>
              <a:rPr lang="en-US" sz="1200" dirty="0">
                <a:solidFill>
                  <a:srgbClr val="E6EBE3"/>
                </a:solidFill>
                <a:latin typeface="Calibri"/>
              </a:rPr>
              <a:t>Ecosystem diversity is essential for supporting various life forms, providing ecosystem services (such as clean air and water), and maintaining overall planetary health.</a:t>
            </a:r>
          </a:p>
          <a:p>
            <a:r>
              <a:rPr lang="en-US" sz="1200" dirty="0">
                <a:solidFill>
                  <a:srgbClr val="E6EBE3"/>
                </a:solidFill>
                <a:latin typeface="Calibri"/>
              </a:rPr>
              <a:t>The metric </a:t>
            </a:r>
            <a:r>
              <a:rPr lang="en-US" sz="1200" dirty="0" err="1">
                <a:solidFill>
                  <a:srgbClr val="E6EBE3"/>
                </a:solidFill>
                <a:latin typeface="Calibri"/>
              </a:rPr>
              <a:t>recongnisies</a:t>
            </a:r>
            <a:r>
              <a:rPr lang="en-US" sz="1200" dirty="0">
                <a:solidFill>
                  <a:srgbClr val="E6EBE3"/>
                </a:solidFill>
                <a:latin typeface="Calibri"/>
              </a:rPr>
              <a:t> the different species that occur in isolation but unfortunately not ones that need multiple habitats as they grow and evolve. </a:t>
            </a:r>
          </a:p>
          <a:p>
            <a:pPr algn="ctr"/>
            <a:endParaRPr lang="en-GB" sz="1200" dirty="0">
              <a:solidFill>
                <a:srgbClr val="E6EBE3"/>
              </a:solidFill>
            </a:endParaRPr>
          </a:p>
        </p:txBody>
      </p:sp>
      <p:pic>
        <p:nvPicPr>
          <p:cNvPr id="11" name="Picture 10">
            <a:extLst>
              <a:ext uri="{FF2B5EF4-FFF2-40B4-BE49-F238E27FC236}">
                <a16:creationId xmlns:a16="http://schemas.microsoft.com/office/drawing/2014/main" id="{EA40A18E-12DD-4C36-164C-C2EEAF91B7B0}"/>
              </a:ext>
            </a:extLst>
          </p:cNvPr>
          <p:cNvPicPr>
            <a:picLocks noChangeAspect="1"/>
          </p:cNvPicPr>
          <p:nvPr/>
        </p:nvPicPr>
        <p:blipFill>
          <a:blip r:embed="rId3"/>
          <a:stretch>
            <a:fillRect/>
          </a:stretch>
        </p:blipFill>
        <p:spPr>
          <a:xfrm>
            <a:off x="3955389" y="2134968"/>
            <a:ext cx="1941607" cy="1465091"/>
          </a:xfrm>
          <a:prstGeom prst="rect">
            <a:avLst/>
          </a:prstGeom>
        </p:spPr>
      </p:pic>
      <p:pic>
        <p:nvPicPr>
          <p:cNvPr id="12" name="Picture 11">
            <a:extLst>
              <a:ext uri="{FF2B5EF4-FFF2-40B4-BE49-F238E27FC236}">
                <a16:creationId xmlns:a16="http://schemas.microsoft.com/office/drawing/2014/main" id="{90CFD4D5-CF80-6B24-5CF4-E06DAB7ADA25}"/>
              </a:ext>
            </a:extLst>
          </p:cNvPr>
          <p:cNvPicPr>
            <a:picLocks noChangeAspect="1"/>
          </p:cNvPicPr>
          <p:nvPr/>
        </p:nvPicPr>
        <p:blipFill>
          <a:blip r:embed="rId4"/>
          <a:stretch>
            <a:fillRect/>
          </a:stretch>
        </p:blipFill>
        <p:spPr>
          <a:xfrm>
            <a:off x="570706" y="2043354"/>
            <a:ext cx="2468487" cy="1644041"/>
          </a:xfrm>
          <a:prstGeom prst="rect">
            <a:avLst/>
          </a:prstGeom>
          <a:ln>
            <a:noFill/>
          </a:ln>
          <a:effectLst>
            <a:softEdge rad="63500"/>
          </a:effectLst>
        </p:spPr>
      </p:pic>
      <p:sp>
        <p:nvSpPr>
          <p:cNvPr id="5" name="Text Placeholder 2">
            <a:extLst>
              <a:ext uri="{FF2B5EF4-FFF2-40B4-BE49-F238E27FC236}">
                <a16:creationId xmlns:a16="http://schemas.microsoft.com/office/drawing/2014/main" id="{531DE245-1307-60B4-A7B6-75AD504C28D5}"/>
              </a:ext>
            </a:extLst>
          </p:cNvPr>
          <p:cNvSpPr txBox="1">
            <a:spLocks/>
          </p:cNvSpPr>
          <p:nvPr/>
        </p:nvSpPr>
        <p:spPr>
          <a:xfrm>
            <a:off x="1" y="3740696"/>
            <a:ext cx="3855464" cy="2758682"/>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29423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9423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9423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9423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9423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7000"/>
              </a:lnSpc>
              <a:spcAft>
                <a:spcPts val="800"/>
              </a:spcAft>
              <a:buSzPts val="1000"/>
              <a:buNone/>
              <a:tabLst>
                <a:tab pos="914400" algn="l"/>
              </a:tabLst>
            </a:pPr>
            <a:r>
              <a:rPr lang="en-US" sz="1200" dirty="0">
                <a:solidFill>
                  <a:schemeClr val="tx1"/>
                </a:solidFill>
                <a:latin typeface="Calibri"/>
              </a:rPr>
              <a:t>Peppered moth </a:t>
            </a:r>
          </a:p>
          <a:p>
            <a:pPr marL="457200" lvl="1" indent="0">
              <a:lnSpc>
                <a:spcPct val="107000"/>
              </a:lnSpc>
              <a:spcAft>
                <a:spcPts val="800"/>
              </a:spcAft>
              <a:buSzPts val="1000"/>
              <a:buNone/>
              <a:tabLst>
                <a:tab pos="914400" algn="l"/>
              </a:tabLst>
            </a:pPr>
            <a:r>
              <a:rPr lang="en-US" sz="1200" dirty="0">
                <a:solidFill>
                  <a:schemeClr val="tx1"/>
                </a:solidFill>
                <a:latin typeface="Calibri"/>
              </a:rPr>
              <a:t>Biodiversity within species:</a:t>
            </a:r>
          </a:p>
          <a:p>
            <a:pPr marL="457200" lvl="1" indent="0">
              <a:lnSpc>
                <a:spcPct val="107000"/>
              </a:lnSpc>
              <a:spcAft>
                <a:spcPts val="800"/>
              </a:spcAft>
              <a:buSzPts val="1000"/>
              <a:buNone/>
              <a:tabLst>
                <a:tab pos="914400" algn="l"/>
              </a:tabLst>
            </a:pPr>
            <a:r>
              <a:rPr lang="en-GB" sz="1200" kern="0" dirty="0">
                <a:solidFill>
                  <a:schemeClr val="tx1"/>
                </a:solidFill>
                <a:effectLst/>
                <a:latin typeface="Calibri"/>
                <a:ea typeface="Times New Roman" panose="02020603050405020304" pitchFamily="18" charset="0"/>
                <a:cs typeface="Times New Roman" panose="02020603050405020304" pitchFamily="18" charset="0"/>
              </a:rPr>
              <a:t>This level of biodiversity focuses on genetic diversity within a single species.</a:t>
            </a:r>
            <a:endParaRPr lang="en-GB" sz="1200" kern="100" dirty="0">
              <a:solidFill>
                <a:schemeClr val="tx1"/>
              </a:solidFill>
              <a:effectLst/>
              <a:ea typeface="Calibri" panose="020F0502020204030204" pitchFamily="34" charset="0"/>
              <a:cs typeface="Times New Roman" panose="02020603050405020304" pitchFamily="18" charset="0"/>
            </a:endParaRPr>
          </a:p>
          <a:p>
            <a:pPr marL="457200" lvl="1" indent="0">
              <a:lnSpc>
                <a:spcPct val="107000"/>
              </a:lnSpc>
              <a:spcAft>
                <a:spcPts val="800"/>
              </a:spcAft>
              <a:buSzPts val="1000"/>
              <a:buNone/>
              <a:tabLst>
                <a:tab pos="914400" algn="l"/>
              </a:tabLst>
            </a:pPr>
            <a:r>
              <a:rPr lang="en-GB" sz="1200" kern="0" dirty="0">
                <a:solidFill>
                  <a:schemeClr val="tx1"/>
                </a:solidFill>
                <a:effectLst/>
                <a:latin typeface="Calibri"/>
                <a:ea typeface="Times New Roman" panose="02020603050405020304" pitchFamily="18" charset="0"/>
                <a:cs typeface="Times New Roman" panose="02020603050405020304" pitchFamily="18" charset="0"/>
              </a:rPr>
              <a:t>It involves the variety of different genes and genetic characteristics present within individuals of the same species.</a:t>
            </a:r>
            <a:endParaRPr lang="en-GB" sz="1200" kern="100" dirty="0">
              <a:solidFill>
                <a:schemeClr val="tx1"/>
              </a:solidFill>
              <a:ea typeface="Times New Roman" panose="02020603050405020304" pitchFamily="18" charset="0"/>
              <a:cs typeface="Times New Roman" panose="02020603050405020304" pitchFamily="18" charset="0"/>
            </a:endParaRPr>
          </a:p>
          <a:p>
            <a:pPr marL="457200" lvl="1" indent="0">
              <a:lnSpc>
                <a:spcPct val="107000"/>
              </a:lnSpc>
              <a:spcAft>
                <a:spcPts val="800"/>
              </a:spcAft>
              <a:buSzPts val="1000"/>
              <a:buNone/>
              <a:tabLst>
                <a:tab pos="914400" algn="l"/>
              </a:tabLst>
            </a:pPr>
            <a:r>
              <a:rPr lang="en-GB" sz="1200" kern="0" dirty="0">
                <a:solidFill>
                  <a:schemeClr val="tx1"/>
                </a:solidFill>
                <a:effectLst/>
                <a:latin typeface="Calibri"/>
                <a:ea typeface="Times New Roman" panose="02020603050405020304" pitchFamily="18" charset="0"/>
                <a:cs typeface="Times New Roman" panose="02020603050405020304" pitchFamily="18" charset="0"/>
              </a:rPr>
              <a:t>Genetic diversity is crucial for the adaptability and resilience of a species to environmental changes, diseases, and other challenges.</a:t>
            </a:r>
            <a:endParaRPr lang="en-GB" sz="1200" kern="100" dirty="0">
              <a:solidFill>
                <a:schemeClr val="tx1"/>
              </a:solidFill>
              <a:effectLst/>
              <a:ea typeface="Calibri" panose="020F0502020204030204" pitchFamily="34" charset="0"/>
              <a:cs typeface="Times New Roman" panose="02020603050405020304" pitchFamily="18" charset="0"/>
            </a:endParaRPr>
          </a:p>
          <a:p>
            <a:endParaRPr lang="en-GB" sz="1200" dirty="0">
              <a:solidFill>
                <a:schemeClr val="tx1"/>
              </a:solidFill>
            </a:endParaRPr>
          </a:p>
        </p:txBody>
      </p:sp>
      <p:pic>
        <p:nvPicPr>
          <p:cNvPr id="13" name="Picture 12">
            <a:extLst>
              <a:ext uri="{FF2B5EF4-FFF2-40B4-BE49-F238E27FC236}">
                <a16:creationId xmlns:a16="http://schemas.microsoft.com/office/drawing/2014/main" id="{B4B51A47-DE09-5F47-EACF-5D3B71396DAF}"/>
              </a:ext>
            </a:extLst>
          </p:cNvPr>
          <p:cNvPicPr>
            <a:picLocks noChangeAspect="1"/>
          </p:cNvPicPr>
          <p:nvPr/>
        </p:nvPicPr>
        <p:blipFill rotWithShape="1">
          <a:blip r:embed="rId5"/>
          <a:srcRect t="25784" b="6496"/>
          <a:stretch/>
        </p:blipFill>
        <p:spPr>
          <a:xfrm>
            <a:off x="6295006" y="2104979"/>
            <a:ext cx="5027678" cy="1520789"/>
          </a:xfrm>
          <a:prstGeom prst="rect">
            <a:avLst/>
          </a:prstGeom>
          <a:effectLst>
            <a:softEdge rad="63500"/>
          </a:effectLst>
        </p:spPr>
      </p:pic>
      <p:sp>
        <p:nvSpPr>
          <p:cNvPr id="6" name="Text Placeholder 2">
            <a:extLst>
              <a:ext uri="{FF2B5EF4-FFF2-40B4-BE49-F238E27FC236}">
                <a16:creationId xmlns:a16="http://schemas.microsoft.com/office/drawing/2014/main" id="{EC829F03-ABEF-F805-6D2B-538ABE0B59B1}"/>
              </a:ext>
            </a:extLst>
          </p:cNvPr>
          <p:cNvSpPr txBox="1">
            <a:spLocks/>
          </p:cNvSpPr>
          <p:nvPr/>
        </p:nvSpPr>
        <p:spPr>
          <a:xfrm>
            <a:off x="3855464" y="3747600"/>
            <a:ext cx="2467515" cy="1038408"/>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29423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9423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9423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9423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9423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solidFill>
                  <a:srgbClr val="E6EBE3"/>
                </a:solidFill>
                <a:latin typeface="Calibri"/>
              </a:rPr>
              <a:t>Darwin's Finches</a:t>
            </a:r>
          </a:p>
          <a:p>
            <a:r>
              <a:rPr lang="en-US" sz="1200" dirty="0">
                <a:solidFill>
                  <a:srgbClr val="E6EBE3"/>
                </a:solidFill>
                <a:latin typeface="Calibri"/>
              </a:rPr>
              <a:t>Biodiversity between species:</a:t>
            </a:r>
          </a:p>
          <a:p>
            <a:r>
              <a:rPr lang="en-US" sz="1200" dirty="0">
                <a:solidFill>
                  <a:srgbClr val="E6EBE3"/>
                </a:solidFill>
                <a:latin typeface="Calibri"/>
              </a:rPr>
              <a:t>This level involves the variety of different species within a specific ecosystem or geographical area.</a:t>
            </a:r>
          </a:p>
          <a:p>
            <a:r>
              <a:rPr lang="en-US" sz="1200" dirty="0">
                <a:solidFill>
                  <a:srgbClr val="E6EBE3"/>
                </a:solidFill>
                <a:latin typeface="Calibri"/>
              </a:rPr>
              <a:t>It encompasses the number of different species present and their relative abundance.</a:t>
            </a:r>
          </a:p>
          <a:p>
            <a:r>
              <a:rPr lang="en-US" sz="1200" dirty="0">
                <a:solidFill>
                  <a:srgbClr val="E6EBE3"/>
                </a:solidFill>
                <a:latin typeface="Calibri"/>
              </a:rPr>
              <a:t>High species diversity contributes to ecosystem stability and functionality, as different species play unique roles in maintaining ecological balance.</a:t>
            </a:r>
          </a:p>
        </p:txBody>
      </p:sp>
      <p:sp>
        <p:nvSpPr>
          <p:cNvPr id="2" name="Title 1">
            <a:extLst>
              <a:ext uri="{FF2B5EF4-FFF2-40B4-BE49-F238E27FC236}">
                <a16:creationId xmlns:a16="http://schemas.microsoft.com/office/drawing/2014/main" id="{065BCC9C-EB11-F8A7-8091-8A292FAB4612}"/>
              </a:ext>
            </a:extLst>
          </p:cNvPr>
          <p:cNvSpPr txBox="1">
            <a:spLocks/>
          </p:cNvSpPr>
          <p:nvPr/>
        </p:nvSpPr>
        <p:spPr>
          <a:xfrm>
            <a:off x="-1578520" y="6339636"/>
            <a:ext cx="7760776" cy="756217"/>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Cera Pro Medium" panose="00000600000000000000" pitchFamily="2" charset="0"/>
                <a:ea typeface="+mj-ea"/>
                <a:cs typeface="+mj-cs"/>
              </a:defRPr>
            </a:lvl1pPr>
          </a:lstStyle>
          <a:p>
            <a:pPr algn="ctr" defTabSz="941832">
              <a:spcAft>
                <a:spcPts val="600"/>
              </a:spcAft>
            </a:pPr>
            <a:r>
              <a:rPr lang="en-GB" sz="1400" b="1" kern="1200" dirty="0">
                <a:solidFill>
                  <a:schemeClr val="tx1"/>
                </a:solidFill>
                <a:latin typeface="Calibri" pitchFamily="2" charset="0"/>
              </a:rPr>
              <a:t>Lydia Clare - </a:t>
            </a:r>
            <a:r>
              <a:rPr lang="en-GB" sz="1400" kern="1200" dirty="0">
                <a:solidFill>
                  <a:schemeClr val="tx1"/>
                </a:solidFill>
                <a:latin typeface="Calibri" pitchFamily="2" charset="0"/>
              </a:rPr>
              <a:t>Biodiversity and Nutrient Neutrality Director</a:t>
            </a:r>
            <a:endParaRPr lang="en-GB" sz="1400" dirty="0">
              <a:latin typeface="Work Sans" pitchFamily="2" charset="0"/>
            </a:endParaRPr>
          </a:p>
        </p:txBody>
      </p:sp>
      <p:sp>
        <p:nvSpPr>
          <p:cNvPr id="4" name="Title 1">
            <a:extLst>
              <a:ext uri="{FF2B5EF4-FFF2-40B4-BE49-F238E27FC236}">
                <a16:creationId xmlns:a16="http://schemas.microsoft.com/office/drawing/2014/main" id="{FFAB3F40-2684-CDA4-A4D5-4FD3E08642C8}"/>
              </a:ext>
            </a:extLst>
          </p:cNvPr>
          <p:cNvSpPr txBox="1">
            <a:spLocks/>
          </p:cNvSpPr>
          <p:nvPr/>
        </p:nvSpPr>
        <p:spPr>
          <a:xfrm>
            <a:off x="7071611" y="6528998"/>
            <a:ext cx="5049563" cy="37749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Cera Pro Medium" panose="00000600000000000000" pitchFamily="2" charset="0"/>
                <a:ea typeface="+mj-ea"/>
                <a:cs typeface="+mj-cs"/>
              </a:defRPr>
            </a:lvl1pPr>
          </a:lstStyle>
          <a:p>
            <a:pPr algn="r"/>
            <a:r>
              <a:rPr lang="en-GB" sz="1600" b="1" dirty="0">
                <a:latin typeface="Calibri" pitchFamily="2" charset="0"/>
              </a:rPr>
              <a:t>www.environmentaltradingplatform.com</a:t>
            </a:r>
          </a:p>
        </p:txBody>
      </p:sp>
      <p:pic>
        <p:nvPicPr>
          <p:cNvPr id="10" name="Picture 9">
            <a:extLst>
              <a:ext uri="{FF2B5EF4-FFF2-40B4-BE49-F238E27FC236}">
                <a16:creationId xmlns:a16="http://schemas.microsoft.com/office/drawing/2014/main" id="{FBB2C7CF-E63A-F253-36BA-4BB6BD4D53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1549" y="-554423"/>
            <a:ext cx="3138775" cy="3138775"/>
          </a:xfrm>
          <a:prstGeom prst="rect">
            <a:avLst/>
          </a:prstGeom>
        </p:spPr>
      </p:pic>
    </p:spTree>
    <p:extLst>
      <p:ext uri="{BB962C8B-B14F-4D97-AF65-F5344CB8AC3E}">
        <p14:creationId xmlns:p14="http://schemas.microsoft.com/office/powerpoint/2010/main" val="2870543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F56DE8-E5FC-499D-9F58-29E67F8117F1}"/>
              </a:ext>
            </a:extLst>
          </p:cNvPr>
          <p:cNvSpPr>
            <a:spLocks noGrp="1"/>
          </p:cNvSpPr>
          <p:nvPr>
            <p:ph type="title"/>
          </p:nvPr>
        </p:nvSpPr>
        <p:spPr/>
        <p:txBody>
          <a:bodyPr>
            <a:spAutoFit/>
          </a:bodyPr>
          <a:lstStyle/>
          <a:p>
            <a:r>
              <a:rPr lang="en-US" sz="2000" dirty="0">
                <a:latin typeface="Calibri" pitchFamily="2" charset="0"/>
              </a:rPr>
              <a:t>T</a:t>
            </a:r>
            <a:r>
              <a:rPr lang="en-GB" sz="2000" dirty="0">
                <a:latin typeface="Calibri" pitchFamily="2" charset="0"/>
              </a:rPr>
              <a:t>he three pillars of sustainable development</a:t>
            </a:r>
          </a:p>
        </p:txBody>
      </p:sp>
      <p:sp>
        <p:nvSpPr>
          <p:cNvPr id="5" name="Content Placeholder 4">
            <a:extLst>
              <a:ext uri="{FF2B5EF4-FFF2-40B4-BE49-F238E27FC236}">
                <a16:creationId xmlns:a16="http://schemas.microsoft.com/office/drawing/2014/main" id="{7AB55307-C063-48C8-A5FA-811ACACAADAD}"/>
              </a:ext>
            </a:extLst>
          </p:cNvPr>
          <p:cNvSpPr>
            <a:spLocks noGrp="1"/>
          </p:cNvSpPr>
          <p:nvPr>
            <p:ph type="body" sz="quarter" idx="10"/>
          </p:nvPr>
        </p:nvSpPr>
        <p:spPr>
          <a:xfrm>
            <a:off x="1207008" y="2029816"/>
            <a:ext cx="5518436" cy="4124529"/>
          </a:xfrm>
        </p:spPr>
        <p:txBody>
          <a:bodyPr>
            <a:spAutoFit/>
          </a:bodyPr>
          <a:lstStyle/>
          <a:p>
            <a:pPr algn="l" rtl="0" fontAlgn="base">
              <a:buFont typeface="Arial" panose="020B0604020202020204" pitchFamily="34" charset="0"/>
              <a:buChar char="•"/>
            </a:pPr>
            <a:r>
              <a:rPr lang="en-US" sz="2000" dirty="0">
                <a:latin typeface="Calibri" pitchFamily="2" charset="0"/>
                <a:cs typeface="Times New Roman" panose="02020603050405020304" pitchFamily="18" charset="0"/>
              </a:rPr>
              <a:t> NPPF (national planning policy framework) para 180 – ‘Significant harm’</a:t>
            </a:r>
          </a:p>
          <a:p>
            <a:pPr algn="l" rtl="0" fontAlgn="base">
              <a:buFont typeface="Arial" panose="020B0604020202020204" pitchFamily="34" charset="0"/>
              <a:buChar char="•"/>
            </a:pPr>
            <a:r>
              <a:rPr lang="en-US" sz="2000" dirty="0">
                <a:latin typeface="Calibri" pitchFamily="2" charset="0"/>
                <a:cs typeface="Times New Roman" panose="02020603050405020304" pitchFamily="18" charset="0"/>
              </a:rPr>
              <a:t> NPPF para 179 – ‘plans should’, ‘promote’, ‘pursue’</a:t>
            </a:r>
          </a:p>
          <a:p>
            <a:pPr algn="l" rtl="0" fontAlgn="base">
              <a:buFont typeface="Arial" panose="020B0604020202020204" pitchFamily="34" charset="0"/>
              <a:buChar char="•"/>
            </a:pPr>
            <a:r>
              <a:rPr lang="en-US" sz="2000" dirty="0">
                <a:latin typeface="Calibri" pitchFamily="2" charset="0"/>
                <a:cs typeface="Times New Roman" panose="02020603050405020304" pitchFamily="18" charset="0"/>
              </a:rPr>
              <a:t> Mandatory BNG takes it out of the planning balance</a:t>
            </a:r>
          </a:p>
          <a:p>
            <a:pPr algn="l" rtl="0" fontAlgn="base">
              <a:buFont typeface="Arial" panose="020B0604020202020204" pitchFamily="34" charset="0"/>
              <a:buChar char="•"/>
            </a:pPr>
            <a:endParaRPr lang="en-US" dirty="0">
              <a:latin typeface="Work Sans" pitchFamily="2" charset="0"/>
              <a:cs typeface="Times New Roman" panose="02020603050405020304" pitchFamily="18" charset="0"/>
            </a:endParaRPr>
          </a:p>
          <a:p>
            <a:endParaRPr lang="en-GB" sz="3200" dirty="0">
              <a:latin typeface="Work Sans" pitchFamily="2" charset="0"/>
            </a:endParaRPr>
          </a:p>
        </p:txBody>
      </p:sp>
      <p:sp>
        <p:nvSpPr>
          <p:cNvPr id="2" name="Title 1">
            <a:extLst>
              <a:ext uri="{FF2B5EF4-FFF2-40B4-BE49-F238E27FC236}">
                <a16:creationId xmlns:a16="http://schemas.microsoft.com/office/drawing/2014/main" id="{28F72ACC-2500-24E3-E8B9-2B7330ED10A7}"/>
              </a:ext>
            </a:extLst>
          </p:cNvPr>
          <p:cNvSpPr txBox="1">
            <a:spLocks/>
          </p:cNvSpPr>
          <p:nvPr/>
        </p:nvSpPr>
        <p:spPr>
          <a:xfrm>
            <a:off x="6730957" y="6377230"/>
            <a:ext cx="5049563" cy="37749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Cera Pro Medium" panose="00000600000000000000" pitchFamily="2" charset="0"/>
                <a:ea typeface="+mj-ea"/>
                <a:cs typeface="+mj-cs"/>
              </a:defRPr>
            </a:lvl1pPr>
          </a:lstStyle>
          <a:p>
            <a:pPr algn="r"/>
            <a:r>
              <a:rPr lang="en-GB" sz="1600" b="1" dirty="0">
                <a:latin typeface="Calibri" pitchFamily="2" charset="0"/>
              </a:rPr>
              <a:t>www.environmentaltradingplatform.com</a:t>
            </a:r>
          </a:p>
        </p:txBody>
      </p:sp>
      <p:sp>
        <p:nvSpPr>
          <p:cNvPr id="3" name="Title 1">
            <a:extLst>
              <a:ext uri="{FF2B5EF4-FFF2-40B4-BE49-F238E27FC236}">
                <a16:creationId xmlns:a16="http://schemas.microsoft.com/office/drawing/2014/main" id="{9CD04DE1-00E5-DA6F-A64C-1CEBFDE58AA9}"/>
              </a:ext>
            </a:extLst>
          </p:cNvPr>
          <p:cNvSpPr txBox="1">
            <a:spLocks/>
          </p:cNvSpPr>
          <p:nvPr/>
        </p:nvSpPr>
        <p:spPr>
          <a:xfrm>
            <a:off x="-1196617" y="6178722"/>
            <a:ext cx="7760776" cy="756217"/>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Cera Pro Medium" panose="00000600000000000000" pitchFamily="2" charset="0"/>
                <a:ea typeface="+mj-ea"/>
                <a:cs typeface="+mj-cs"/>
              </a:defRPr>
            </a:lvl1pPr>
          </a:lstStyle>
          <a:p>
            <a:pPr algn="ctr" defTabSz="941832">
              <a:spcAft>
                <a:spcPts val="600"/>
              </a:spcAft>
            </a:pPr>
            <a:r>
              <a:rPr lang="en-GB" sz="1400" b="1" kern="1200" dirty="0">
                <a:solidFill>
                  <a:schemeClr val="tx1"/>
                </a:solidFill>
                <a:latin typeface="Calibri" pitchFamily="2" charset="0"/>
              </a:rPr>
              <a:t>Lydia Clare - </a:t>
            </a:r>
            <a:r>
              <a:rPr lang="en-GB" sz="1400" kern="1200" dirty="0">
                <a:solidFill>
                  <a:schemeClr val="tx1"/>
                </a:solidFill>
                <a:latin typeface="Calibri" pitchFamily="2" charset="0"/>
              </a:rPr>
              <a:t>Biodiversity and Nutrient Neutrality Director</a:t>
            </a:r>
            <a:endParaRPr lang="en-GB" sz="1400" dirty="0">
              <a:latin typeface="Work Sans" pitchFamily="2" charset="0"/>
            </a:endParaRPr>
          </a:p>
        </p:txBody>
      </p:sp>
      <p:pic>
        <p:nvPicPr>
          <p:cNvPr id="8" name="Picture 7">
            <a:extLst>
              <a:ext uri="{FF2B5EF4-FFF2-40B4-BE49-F238E27FC236}">
                <a16:creationId xmlns:a16="http://schemas.microsoft.com/office/drawing/2014/main" id="{A972199D-7054-7FB8-2054-A78BCC999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449" y="4092080"/>
            <a:ext cx="3138775" cy="3138775"/>
          </a:xfrm>
          <a:prstGeom prst="rect">
            <a:avLst/>
          </a:prstGeom>
        </p:spPr>
      </p:pic>
      <p:pic>
        <p:nvPicPr>
          <p:cNvPr id="7" name="Picture 6">
            <a:extLst>
              <a:ext uri="{FF2B5EF4-FFF2-40B4-BE49-F238E27FC236}">
                <a16:creationId xmlns:a16="http://schemas.microsoft.com/office/drawing/2014/main" id="{D42C5EC6-1C3B-3F64-53C4-41E01E764A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8472" y="531868"/>
            <a:ext cx="5794264" cy="5794264"/>
          </a:xfrm>
          <a:prstGeom prst="rect">
            <a:avLst/>
          </a:prstGeom>
        </p:spPr>
      </p:pic>
    </p:spTree>
    <p:extLst>
      <p:ext uri="{BB962C8B-B14F-4D97-AF65-F5344CB8AC3E}">
        <p14:creationId xmlns:p14="http://schemas.microsoft.com/office/powerpoint/2010/main" val="1737877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4CAABDD-A32F-19D8-8A12-F8228FFD3F2B}"/>
              </a:ext>
            </a:extLst>
          </p:cNvPr>
          <p:cNvSpPr>
            <a:spLocks noGrp="1"/>
          </p:cNvSpPr>
          <p:nvPr>
            <p:ph type="title"/>
          </p:nvPr>
        </p:nvSpPr>
        <p:spPr/>
        <p:txBody>
          <a:bodyPr>
            <a:spAutoFit/>
          </a:bodyPr>
          <a:lstStyle/>
          <a:p>
            <a:r>
              <a:rPr lang="en-GB" sz="2000" dirty="0">
                <a:solidFill>
                  <a:schemeClr val="tx1"/>
                </a:solidFill>
                <a:latin typeface="Calibri" pitchFamily="2" charset="0"/>
              </a:rPr>
              <a:t>Mitigation Hierarchy</a:t>
            </a:r>
          </a:p>
        </p:txBody>
      </p:sp>
      <p:sp>
        <p:nvSpPr>
          <p:cNvPr id="4" name="Text Placeholder 3">
            <a:extLst>
              <a:ext uri="{FF2B5EF4-FFF2-40B4-BE49-F238E27FC236}">
                <a16:creationId xmlns:a16="http://schemas.microsoft.com/office/drawing/2014/main" id="{53788099-156C-AD3B-5229-775B86344434}"/>
              </a:ext>
            </a:extLst>
          </p:cNvPr>
          <p:cNvSpPr>
            <a:spLocks noGrp="1"/>
          </p:cNvSpPr>
          <p:nvPr>
            <p:ph type="body" sz="quarter" idx="10"/>
          </p:nvPr>
        </p:nvSpPr>
        <p:spPr>
          <a:xfrm>
            <a:off x="1152494" y="2000872"/>
            <a:ext cx="4849019" cy="4190049"/>
          </a:xfrm>
        </p:spPr>
        <p:txBody>
          <a:bodyPr>
            <a:spAutoFit/>
          </a:bodyPr>
          <a:lstStyle/>
          <a:p>
            <a:pPr marL="228600" indent="-228600">
              <a:buAutoNum type="arabicPeriod"/>
            </a:pPr>
            <a:r>
              <a:rPr lang="en-GB" sz="2000" dirty="0">
                <a:latin typeface="Calibri" pitchFamily="2" charset="0"/>
              </a:rPr>
              <a:t>Avoid the impact</a:t>
            </a:r>
          </a:p>
          <a:p>
            <a:pPr marL="228600" indent="-228600">
              <a:buAutoNum type="arabicPeriod"/>
            </a:pPr>
            <a:r>
              <a:rPr lang="en-GB" sz="2000" dirty="0">
                <a:latin typeface="Calibri" pitchFamily="2" charset="0"/>
              </a:rPr>
              <a:t>Minimise the impact by designing to avoid valuable habitats</a:t>
            </a:r>
          </a:p>
          <a:p>
            <a:pPr marL="228600" indent="-228600">
              <a:buAutoNum type="arabicPeriod"/>
            </a:pPr>
            <a:r>
              <a:rPr lang="en-GB" sz="2000" dirty="0">
                <a:latin typeface="Calibri" pitchFamily="2" charset="0"/>
              </a:rPr>
              <a:t>Mitigate the impact onsite by enhancing and creating habitats onsite</a:t>
            </a:r>
          </a:p>
          <a:p>
            <a:pPr marL="228600" indent="-228600">
              <a:buAutoNum type="arabicPeriod"/>
            </a:pPr>
            <a:r>
              <a:rPr lang="en-GB" sz="2000" dirty="0">
                <a:latin typeface="Calibri" pitchFamily="2" charset="0"/>
              </a:rPr>
              <a:t>Compensate offsite by delivering biodiversity schemes offsite</a:t>
            </a:r>
          </a:p>
          <a:p>
            <a:pPr marL="228600" indent="-228600">
              <a:buAutoNum type="arabicPeriod"/>
            </a:pPr>
            <a:r>
              <a:rPr lang="en-GB" sz="2000" dirty="0">
                <a:latin typeface="Calibri" pitchFamily="2" charset="0"/>
              </a:rPr>
              <a:t>Last resort - statutory credits from Natural England</a:t>
            </a:r>
          </a:p>
        </p:txBody>
      </p:sp>
      <p:pic>
        <p:nvPicPr>
          <p:cNvPr id="8" name="Picture 7" descr="A pyramid of multicolored blocks with text&#10;&#10;Description automatically generated">
            <a:extLst>
              <a:ext uri="{FF2B5EF4-FFF2-40B4-BE49-F238E27FC236}">
                <a16:creationId xmlns:a16="http://schemas.microsoft.com/office/drawing/2014/main" id="{75C1C19C-36CF-44D3-B341-58A0F2B66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0488" y="1828649"/>
            <a:ext cx="5152041" cy="3831488"/>
          </a:xfrm>
          <a:prstGeom prst="rect">
            <a:avLst/>
          </a:prstGeom>
        </p:spPr>
      </p:pic>
      <p:sp>
        <p:nvSpPr>
          <p:cNvPr id="2" name="Title 1">
            <a:extLst>
              <a:ext uri="{FF2B5EF4-FFF2-40B4-BE49-F238E27FC236}">
                <a16:creationId xmlns:a16="http://schemas.microsoft.com/office/drawing/2014/main" id="{EE924D2E-6B9F-18A7-0621-99C421C38CE1}"/>
              </a:ext>
            </a:extLst>
          </p:cNvPr>
          <p:cNvSpPr txBox="1">
            <a:spLocks/>
          </p:cNvSpPr>
          <p:nvPr/>
        </p:nvSpPr>
        <p:spPr>
          <a:xfrm>
            <a:off x="-1196617" y="6178722"/>
            <a:ext cx="7760776" cy="756217"/>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Cera Pro Medium" panose="00000600000000000000" pitchFamily="2" charset="0"/>
                <a:ea typeface="+mj-ea"/>
                <a:cs typeface="+mj-cs"/>
              </a:defRPr>
            </a:lvl1pPr>
          </a:lstStyle>
          <a:p>
            <a:pPr algn="ctr" defTabSz="941832">
              <a:spcAft>
                <a:spcPts val="600"/>
              </a:spcAft>
            </a:pPr>
            <a:r>
              <a:rPr lang="en-GB" sz="1400" b="1" kern="1200" dirty="0">
                <a:solidFill>
                  <a:schemeClr val="tx1"/>
                </a:solidFill>
                <a:latin typeface="Calibri" pitchFamily="2" charset="0"/>
              </a:rPr>
              <a:t>Lydia Clare - </a:t>
            </a:r>
            <a:r>
              <a:rPr lang="en-GB" sz="1400" kern="1200" dirty="0">
                <a:solidFill>
                  <a:schemeClr val="tx1"/>
                </a:solidFill>
                <a:latin typeface="Calibri" pitchFamily="2" charset="0"/>
              </a:rPr>
              <a:t>Biodiversity and Nutrient Neutrality Director</a:t>
            </a:r>
            <a:endParaRPr lang="en-GB" sz="1400" dirty="0">
              <a:latin typeface="Work Sans" pitchFamily="2" charset="0"/>
            </a:endParaRPr>
          </a:p>
        </p:txBody>
      </p:sp>
      <p:sp>
        <p:nvSpPr>
          <p:cNvPr id="3" name="Title 1">
            <a:extLst>
              <a:ext uri="{FF2B5EF4-FFF2-40B4-BE49-F238E27FC236}">
                <a16:creationId xmlns:a16="http://schemas.microsoft.com/office/drawing/2014/main" id="{B52CE8F1-494B-C97C-8333-50DA0BBCDB6F}"/>
              </a:ext>
            </a:extLst>
          </p:cNvPr>
          <p:cNvSpPr txBox="1">
            <a:spLocks/>
          </p:cNvSpPr>
          <p:nvPr/>
        </p:nvSpPr>
        <p:spPr>
          <a:xfrm>
            <a:off x="6721813" y="6368086"/>
            <a:ext cx="5049563" cy="37749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Cera Pro Medium" panose="00000600000000000000" pitchFamily="2" charset="0"/>
                <a:ea typeface="+mj-ea"/>
                <a:cs typeface="+mj-cs"/>
              </a:defRPr>
            </a:lvl1pPr>
          </a:lstStyle>
          <a:p>
            <a:pPr algn="r"/>
            <a:r>
              <a:rPr lang="en-GB" sz="1600" b="1" dirty="0">
                <a:latin typeface="Calibri" pitchFamily="2" charset="0"/>
              </a:rPr>
              <a:t>www.environmentaltradingplatform.com</a:t>
            </a:r>
          </a:p>
        </p:txBody>
      </p:sp>
      <p:pic>
        <p:nvPicPr>
          <p:cNvPr id="5" name="Picture 4">
            <a:extLst>
              <a:ext uri="{FF2B5EF4-FFF2-40B4-BE49-F238E27FC236}">
                <a16:creationId xmlns:a16="http://schemas.microsoft.com/office/drawing/2014/main" id="{DF90D8C2-E6BF-DC06-6A8F-AC520CA2E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1549" y="-554423"/>
            <a:ext cx="3138775" cy="3138775"/>
          </a:xfrm>
          <a:prstGeom prst="rect">
            <a:avLst/>
          </a:prstGeom>
        </p:spPr>
      </p:pic>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0D7073AC-52BF-B439-F9B6-ADCD5373124C}"/>
                  </a:ext>
                </a:extLst>
              </p14:cNvPr>
              <p14:cNvContentPartPr/>
              <p14:nvPr/>
            </p14:nvContentPartPr>
            <p14:xfrm>
              <a:off x="7726952" y="2190953"/>
              <a:ext cx="224280" cy="94680"/>
            </p14:xfrm>
          </p:contentPart>
        </mc:Choice>
        <mc:Fallback xmlns="">
          <p:pic>
            <p:nvPicPr>
              <p:cNvPr id="7" name="Ink 6">
                <a:extLst>
                  <a:ext uri="{FF2B5EF4-FFF2-40B4-BE49-F238E27FC236}">
                    <a16:creationId xmlns:a16="http://schemas.microsoft.com/office/drawing/2014/main" id="{0D7073AC-52BF-B439-F9B6-ADCD5373124C}"/>
                  </a:ext>
                </a:extLst>
              </p:cNvPr>
              <p:cNvPicPr/>
              <p:nvPr/>
            </p:nvPicPr>
            <p:blipFill>
              <a:blip r:embed="rId6"/>
              <a:stretch>
                <a:fillRect/>
              </a:stretch>
            </p:blipFill>
            <p:spPr>
              <a:xfrm>
                <a:off x="7663952" y="2128313"/>
                <a:ext cx="349920" cy="220320"/>
              </a:xfrm>
              <a:prstGeom prst="rect">
                <a:avLst/>
              </a:prstGeom>
            </p:spPr>
          </p:pic>
        </mc:Fallback>
      </mc:AlternateContent>
      <p:grpSp>
        <p:nvGrpSpPr>
          <p:cNvPr id="23" name="Group 22">
            <a:extLst>
              <a:ext uri="{FF2B5EF4-FFF2-40B4-BE49-F238E27FC236}">
                <a16:creationId xmlns:a16="http://schemas.microsoft.com/office/drawing/2014/main" id="{C6404E51-1267-5ED1-A3A1-CF0FA619E179}"/>
              </a:ext>
            </a:extLst>
          </p:cNvPr>
          <p:cNvGrpSpPr/>
          <p:nvPr/>
        </p:nvGrpSpPr>
        <p:grpSpPr>
          <a:xfrm>
            <a:off x="7641272" y="2238833"/>
            <a:ext cx="476280" cy="168480"/>
            <a:chOff x="7641272" y="2238833"/>
            <a:chExt cx="476280" cy="168480"/>
          </a:xfrm>
        </p:grpSpPr>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B43D7950-078D-99D9-1CEB-1560186EC854}"/>
                    </a:ext>
                  </a:extLst>
                </p14:cNvPr>
                <p14:cNvContentPartPr/>
                <p14:nvPr/>
              </p14:nvContentPartPr>
              <p14:xfrm>
                <a:off x="7762592" y="2369873"/>
                <a:ext cx="360" cy="360"/>
              </p14:xfrm>
            </p:contentPart>
          </mc:Choice>
          <mc:Fallback xmlns="">
            <p:pic>
              <p:nvPicPr>
                <p:cNvPr id="10" name="Ink 9">
                  <a:extLst>
                    <a:ext uri="{FF2B5EF4-FFF2-40B4-BE49-F238E27FC236}">
                      <a16:creationId xmlns:a16="http://schemas.microsoft.com/office/drawing/2014/main" id="{B43D7950-078D-99D9-1CEB-1560186EC854}"/>
                    </a:ext>
                  </a:extLst>
                </p:cNvPr>
                <p:cNvPicPr/>
                <p:nvPr/>
              </p:nvPicPr>
              <p:blipFill>
                <a:blip r:embed="rId8"/>
                <a:stretch>
                  <a:fillRect/>
                </a:stretch>
              </p:blipFill>
              <p:spPr>
                <a:xfrm>
                  <a:off x="7699952" y="230687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74526DDB-ECBD-0726-E504-315621C6ECD6}"/>
                    </a:ext>
                  </a:extLst>
                </p14:cNvPr>
                <p14:cNvContentPartPr/>
                <p14:nvPr/>
              </p14:nvContentPartPr>
              <p14:xfrm>
                <a:off x="7874552" y="2406953"/>
                <a:ext cx="360" cy="360"/>
              </p14:xfrm>
            </p:contentPart>
          </mc:Choice>
          <mc:Fallback xmlns="">
            <p:pic>
              <p:nvPicPr>
                <p:cNvPr id="11" name="Ink 10">
                  <a:extLst>
                    <a:ext uri="{FF2B5EF4-FFF2-40B4-BE49-F238E27FC236}">
                      <a16:creationId xmlns:a16="http://schemas.microsoft.com/office/drawing/2014/main" id="{74526DDB-ECBD-0726-E504-315621C6ECD6}"/>
                    </a:ext>
                  </a:extLst>
                </p:cNvPr>
                <p:cNvPicPr/>
                <p:nvPr/>
              </p:nvPicPr>
              <p:blipFill>
                <a:blip r:embed="rId8"/>
                <a:stretch>
                  <a:fillRect/>
                </a:stretch>
              </p:blipFill>
              <p:spPr>
                <a:xfrm>
                  <a:off x="7811912" y="234395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id="{7B391E0E-2966-A33F-31C5-E8C3A7AA9C54}"/>
                    </a:ext>
                  </a:extLst>
                </p14:cNvPr>
                <p14:cNvContentPartPr/>
                <p14:nvPr/>
              </p14:nvContentPartPr>
              <p14:xfrm>
                <a:off x="7995872" y="2369873"/>
                <a:ext cx="360" cy="360"/>
              </p14:xfrm>
            </p:contentPart>
          </mc:Choice>
          <mc:Fallback xmlns="">
            <p:pic>
              <p:nvPicPr>
                <p:cNvPr id="12" name="Ink 11">
                  <a:extLst>
                    <a:ext uri="{FF2B5EF4-FFF2-40B4-BE49-F238E27FC236}">
                      <a16:creationId xmlns:a16="http://schemas.microsoft.com/office/drawing/2014/main" id="{7B391E0E-2966-A33F-31C5-E8C3A7AA9C54}"/>
                    </a:ext>
                  </a:extLst>
                </p:cNvPr>
                <p:cNvPicPr/>
                <p:nvPr/>
              </p:nvPicPr>
              <p:blipFill>
                <a:blip r:embed="rId8"/>
                <a:stretch>
                  <a:fillRect/>
                </a:stretch>
              </p:blipFill>
              <p:spPr>
                <a:xfrm>
                  <a:off x="7932872" y="230687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19837FA4-60DD-F3B9-DBFB-B15AEE5F0EF4}"/>
                    </a:ext>
                  </a:extLst>
                </p14:cNvPr>
                <p14:cNvContentPartPr/>
                <p14:nvPr/>
              </p14:nvContentPartPr>
              <p14:xfrm>
                <a:off x="8023952" y="2341433"/>
                <a:ext cx="360" cy="360"/>
              </p14:xfrm>
            </p:contentPart>
          </mc:Choice>
          <mc:Fallback xmlns="">
            <p:pic>
              <p:nvPicPr>
                <p:cNvPr id="13" name="Ink 12">
                  <a:extLst>
                    <a:ext uri="{FF2B5EF4-FFF2-40B4-BE49-F238E27FC236}">
                      <a16:creationId xmlns:a16="http://schemas.microsoft.com/office/drawing/2014/main" id="{19837FA4-60DD-F3B9-DBFB-B15AEE5F0EF4}"/>
                    </a:ext>
                  </a:extLst>
                </p:cNvPr>
                <p:cNvPicPr/>
                <p:nvPr/>
              </p:nvPicPr>
              <p:blipFill>
                <a:blip r:embed="rId8"/>
                <a:stretch>
                  <a:fillRect/>
                </a:stretch>
              </p:blipFill>
              <p:spPr>
                <a:xfrm>
                  <a:off x="7961312" y="227879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Ink 13">
                  <a:extLst>
                    <a:ext uri="{FF2B5EF4-FFF2-40B4-BE49-F238E27FC236}">
                      <a16:creationId xmlns:a16="http://schemas.microsoft.com/office/drawing/2014/main" id="{4668F2EB-C9AC-FB7C-9BF5-28DE4DB7D16A}"/>
                    </a:ext>
                  </a:extLst>
                </p14:cNvPr>
                <p14:cNvContentPartPr/>
                <p14:nvPr/>
              </p14:nvContentPartPr>
              <p14:xfrm>
                <a:off x="8080112" y="2360153"/>
                <a:ext cx="1800" cy="360"/>
              </p14:xfrm>
            </p:contentPart>
          </mc:Choice>
          <mc:Fallback xmlns="">
            <p:pic>
              <p:nvPicPr>
                <p:cNvPr id="14" name="Ink 13">
                  <a:extLst>
                    <a:ext uri="{FF2B5EF4-FFF2-40B4-BE49-F238E27FC236}">
                      <a16:creationId xmlns:a16="http://schemas.microsoft.com/office/drawing/2014/main" id="{4668F2EB-C9AC-FB7C-9BF5-28DE4DB7D16A}"/>
                    </a:ext>
                  </a:extLst>
                </p:cNvPr>
                <p:cNvPicPr/>
                <p:nvPr/>
              </p:nvPicPr>
              <p:blipFill>
                <a:blip r:embed="rId13"/>
                <a:stretch>
                  <a:fillRect/>
                </a:stretch>
              </p:blipFill>
              <p:spPr>
                <a:xfrm>
                  <a:off x="8017112" y="2297153"/>
                  <a:ext cx="12744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Ink 14">
                  <a:extLst>
                    <a:ext uri="{FF2B5EF4-FFF2-40B4-BE49-F238E27FC236}">
                      <a16:creationId xmlns:a16="http://schemas.microsoft.com/office/drawing/2014/main" id="{70EA179E-6597-E3F2-CDCE-370D13F72909}"/>
                    </a:ext>
                  </a:extLst>
                </p14:cNvPr>
                <p14:cNvContentPartPr/>
                <p14:nvPr/>
              </p14:nvContentPartPr>
              <p14:xfrm>
                <a:off x="8014952" y="2238833"/>
                <a:ext cx="360" cy="360"/>
              </p14:xfrm>
            </p:contentPart>
          </mc:Choice>
          <mc:Fallback xmlns="">
            <p:pic>
              <p:nvPicPr>
                <p:cNvPr id="15" name="Ink 14">
                  <a:extLst>
                    <a:ext uri="{FF2B5EF4-FFF2-40B4-BE49-F238E27FC236}">
                      <a16:creationId xmlns:a16="http://schemas.microsoft.com/office/drawing/2014/main" id="{70EA179E-6597-E3F2-CDCE-370D13F72909}"/>
                    </a:ext>
                  </a:extLst>
                </p:cNvPr>
                <p:cNvPicPr/>
                <p:nvPr/>
              </p:nvPicPr>
              <p:blipFill>
                <a:blip r:embed="rId8"/>
                <a:stretch>
                  <a:fillRect/>
                </a:stretch>
              </p:blipFill>
              <p:spPr>
                <a:xfrm>
                  <a:off x="7951952" y="217619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Ink 15">
                  <a:extLst>
                    <a:ext uri="{FF2B5EF4-FFF2-40B4-BE49-F238E27FC236}">
                      <a16:creationId xmlns:a16="http://schemas.microsoft.com/office/drawing/2014/main" id="{82AB14F5-630E-FD6E-CD2A-7EED2DAE6D61}"/>
                    </a:ext>
                  </a:extLst>
                </p14:cNvPr>
                <p14:cNvContentPartPr/>
                <p14:nvPr/>
              </p14:nvContentPartPr>
              <p14:xfrm>
                <a:off x="8070752" y="2285633"/>
                <a:ext cx="360" cy="360"/>
              </p14:xfrm>
            </p:contentPart>
          </mc:Choice>
          <mc:Fallback xmlns="">
            <p:pic>
              <p:nvPicPr>
                <p:cNvPr id="16" name="Ink 15">
                  <a:extLst>
                    <a:ext uri="{FF2B5EF4-FFF2-40B4-BE49-F238E27FC236}">
                      <a16:creationId xmlns:a16="http://schemas.microsoft.com/office/drawing/2014/main" id="{82AB14F5-630E-FD6E-CD2A-7EED2DAE6D61}"/>
                    </a:ext>
                  </a:extLst>
                </p:cNvPr>
                <p:cNvPicPr/>
                <p:nvPr/>
              </p:nvPicPr>
              <p:blipFill>
                <a:blip r:embed="rId8"/>
                <a:stretch>
                  <a:fillRect/>
                </a:stretch>
              </p:blipFill>
              <p:spPr>
                <a:xfrm>
                  <a:off x="8008112" y="222263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Ink 16">
                  <a:extLst>
                    <a:ext uri="{FF2B5EF4-FFF2-40B4-BE49-F238E27FC236}">
                      <a16:creationId xmlns:a16="http://schemas.microsoft.com/office/drawing/2014/main" id="{24BEFDE5-9458-6279-7D81-C0A6E161C04B}"/>
                    </a:ext>
                  </a:extLst>
                </p14:cNvPr>
                <p14:cNvContentPartPr/>
                <p14:nvPr/>
              </p14:nvContentPartPr>
              <p14:xfrm>
                <a:off x="8117192" y="2285633"/>
                <a:ext cx="360" cy="360"/>
              </p14:xfrm>
            </p:contentPart>
          </mc:Choice>
          <mc:Fallback xmlns="">
            <p:pic>
              <p:nvPicPr>
                <p:cNvPr id="17" name="Ink 16">
                  <a:extLst>
                    <a:ext uri="{FF2B5EF4-FFF2-40B4-BE49-F238E27FC236}">
                      <a16:creationId xmlns:a16="http://schemas.microsoft.com/office/drawing/2014/main" id="{24BEFDE5-9458-6279-7D81-C0A6E161C04B}"/>
                    </a:ext>
                  </a:extLst>
                </p:cNvPr>
                <p:cNvPicPr/>
                <p:nvPr/>
              </p:nvPicPr>
              <p:blipFill>
                <a:blip r:embed="rId8"/>
                <a:stretch>
                  <a:fillRect/>
                </a:stretch>
              </p:blipFill>
              <p:spPr>
                <a:xfrm>
                  <a:off x="8054192" y="222263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 name="Ink 18">
                  <a:extLst>
                    <a:ext uri="{FF2B5EF4-FFF2-40B4-BE49-F238E27FC236}">
                      <a16:creationId xmlns:a16="http://schemas.microsoft.com/office/drawing/2014/main" id="{4EE99234-9D9D-973C-1292-57A1D7F09D78}"/>
                    </a:ext>
                  </a:extLst>
                </p14:cNvPr>
                <p14:cNvContentPartPr/>
                <p14:nvPr/>
              </p14:nvContentPartPr>
              <p14:xfrm>
                <a:off x="7641272" y="2248193"/>
                <a:ext cx="360" cy="360"/>
              </p14:xfrm>
            </p:contentPart>
          </mc:Choice>
          <mc:Fallback xmlns="">
            <p:pic>
              <p:nvPicPr>
                <p:cNvPr id="19" name="Ink 18">
                  <a:extLst>
                    <a:ext uri="{FF2B5EF4-FFF2-40B4-BE49-F238E27FC236}">
                      <a16:creationId xmlns:a16="http://schemas.microsoft.com/office/drawing/2014/main" id="{4EE99234-9D9D-973C-1292-57A1D7F09D78}"/>
                    </a:ext>
                  </a:extLst>
                </p:cNvPr>
                <p:cNvPicPr/>
                <p:nvPr/>
              </p:nvPicPr>
              <p:blipFill>
                <a:blip r:embed="rId8"/>
                <a:stretch>
                  <a:fillRect/>
                </a:stretch>
              </p:blipFill>
              <p:spPr>
                <a:xfrm>
                  <a:off x="7578632" y="218519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 name="Ink 19">
                  <a:extLst>
                    <a:ext uri="{FF2B5EF4-FFF2-40B4-BE49-F238E27FC236}">
                      <a16:creationId xmlns:a16="http://schemas.microsoft.com/office/drawing/2014/main" id="{2D559978-6D65-0BC7-EE2C-0F02AF8471BC}"/>
                    </a:ext>
                  </a:extLst>
                </p14:cNvPr>
                <p14:cNvContentPartPr/>
                <p14:nvPr/>
              </p14:nvContentPartPr>
              <p14:xfrm>
                <a:off x="7679072" y="2341433"/>
                <a:ext cx="360" cy="360"/>
              </p14:xfrm>
            </p:contentPart>
          </mc:Choice>
          <mc:Fallback xmlns="">
            <p:pic>
              <p:nvPicPr>
                <p:cNvPr id="20" name="Ink 19">
                  <a:extLst>
                    <a:ext uri="{FF2B5EF4-FFF2-40B4-BE49-F238E27FC236}">
                      <a16:creationId xmlns:a16="http://schemas.microsoft.com/office/drawing/2014/main" id="{2D559978-6D65-0BC7-EE2C-0F02AF8471BC}"/>
                    </a:ext>
                  </a:extLst>
                </p:cNvPr>
                <p:cNvPicPr/>
                <p:nvPr/>
              </p:nvPicPr>
              <p:blipFill>
                <a:blip r:embed="rId8"/>
                <a:stretch>
                  <a:fillRect/>
                </a:stretch>
              </p:blipFill>
              <p:spPr>
                <a:xfrm>
                  <a:off x="7616072" y="2278793"/>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2" name="Ink 21">
                  <a:extLst>
                    <a:ext uri="{FF2B5EF4-FFF2-40B4-BE49-F238E27FC236}">
                      <a16:creationId xmlns:a16="http://schemas.microsoft.com/office/drawing/2014/main" id="{4E8B3F75-84F2-EEC6-7EC7-8EE67CB848DD}"/>
                    </a:ext>
                  </a:extLst>
                </p14:cNvPr>
                <p14:cNvContentPartPr/>
                <p14:nvPr/>
              </p14:nvContentPartPr>
              <p14:xfrm>
                <a:off x="7791032" y="2388233"/>
                <a:ext cx="360" cy="360"/>
              </p14:xfrm>
            </p:contentPart>
          </mc:Choice>
          <mc:Fallback xmlns="">
            <p:pic>
              <p:nvPicPr>
                <p:cNvPr id="22" name="Ink 21">
                  <a:extLst>
                    <a:ext uri="{FF2B5EF4-FFF2-40B4-BE49-F238E27FC236}">
                      <a16:creationId xmlns:a16="http://schemas.microsoft.com/office/drawing/2014/main" id="{4E8B3F75-84F2-EEC6-7EC7-8EE67CB848DD}"/>
                    </a:ext>
                  </a:extLst>
                </p:cNvPr>
                <p:cNvPicPr/>
                <p:nvPr/>
              </p:nvPicPr>
              <p:blipFill>
                <a:blip r:embed="rId8"/>
                <a:stretch>
                  <a:fillRect/>
                </a:stretch>
              </p:blipFill>
              <p:spPr>
                <a:xfrm>
                  <a:off x="7728032" y="2325593"/>
                  <a:ext cx="126000" cy="126000"/>
                </a:xfrm>
                <a:prstGeom prst="rect">
                  <a:avLst/>
                </a:prstGeom>
              </p:spPr>
            </p:pic>
          </mc:Fallback>
        </mc:AlternateContent>
      </p:grpSp>
    </p:spTree>
    <p:extLst>
      <p:ext uri="{BB962C8B-B14F-4D97-AF65-F5344CB8AC3E}">
        <p14:creationId xmlns:p14="http://schemas.microsoft.com/office/powerpoint/2010/main" val="3097577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E10591F-68C0-4232-2289-43A75C07B892}"/>
              </a:ext>
            </a:extLst>
          </p:cNvPr>
          <p:cNvSpPr>
            <a:spLocks noGrp="1"/>
          </p:cNvSpPr>
          <p:nvPr>
            <p:ph type="title"/>
          </p:nvPr>
        </p:nvSpPr>
        <p:spPr/>
        <p:txBody>
          <a:bodyPr>
            <a:spAutoFit/>
          </a:bodyPr>
          <a:lstStyle/>
          <a:p>
            <a:r>
              <a:rPr lang="en-US" sz="2000" dirty="0">
                <a:latin typeface="Calibri" pitchFamily="2" charset="0"/>
              </a:rPr>
              <a:t>T</a:t>
            </a:r>
            <a:r>
              <a:rPr lang="en-GB" sz="2000" dirty="0">
                <a:latin typeface="Calibri" pitchFamily="2" charset="0"/>
              </a:rPr>
              <a:t>he Biodiversity Metrics</a:t>
            </a:r>
            <a:endParaRPr lang="en-GB" dirty="0">
              <a:solidFill>
                <a:schemeClr val="tx1"/>
              </a:solidFill>
              <a:latin typeface="Josefin Sans" pitchFamily="2" charset="0"/>
            </a:endParaRPr>
          </a:p>
        </p:txBody>
      </p:sp>
      <p:sp>
        <p:nvSpPr>
          <p:cNvPr id="4" name="Text Placeholder 3">
            <a:extLst>
              <a:ext uri="{FF2B5EF4-FFF2-40B4-BE49-F238E27FC236}">
                <a16:creationId xmlns:a16="http://schemas.microsoft.com/office/drawing/2014/main" id="{53788099-156C-AD3B-5229-775B86344434}"/>
              </a:ext>
            </a:extLst>
          </p:cNvPr>
          <p:cNvSpPr>
            <a:spLocks noGrp="1"/>
          </p:cNvSpPr>
          <p:nvPr>
            <p:ph type="body" sz="quarter" idx="10"/>
          </p:nvPr>
        </p:nvSpPr>
        <p:spPr>
          <a:xfrm>
            <a:off x="701321" y="1998799"/>
            <a:ext cx="4509047" cy="4011321"/>
          </a:xfrm>
        </p:spPr>
        <p:txBody>
          <a:bodyPr vert="horz" lIns="0" tIns="45720" rIns="0" bIns="45720" rtlCol="0" anchor="t">
            <a:spAutoFit/>
          </a:bodyPr>
          <a:lstStyle/>
          <a:p>
            <a:r>
              <a:rPr lang="en-US" sz="2000" dirty="0">
                <a:latin typeface="Calibri"/>
              </a:rPr>
              <a:t>Requires a </a:t>
            </a:r>
            <a:r>
              <a:rPr lang="en-US" sz="2000" dirty="0">
                <a:solidFill>
                  <a:schemeClr val="accent1"/>
                </a:solidFill>
                <a:latin typeface="Calibri"/>
              </a:rPr>
              <a:t>before</a:t>
            </a:r>
            <a:r>
              <a:rPr lang="en-US" sz="2000" dirty="0">
                <a:latin typeface="Calibri"/>
              </a:rPr>
              <a:t> and </a:t>
            </a:r>
            <a:r>
              <a:rPr lang="en-US" sz="2000" dirty="0">
                <a:solidFill>
                  <a:schemeClr val="accent1"/>
                </a:solidFill>
                <a:latin typeface="Calibri"/>
              </a:rPr>
              <a:t>after</a:t>
            </a:r>
            <a:r>
              <a:rPr lang="en-US" sz="2000" dirty="0">
                <a:latin typeface="Calibri"/>
              </a:rPr>
              <a:t> comparison of nature +10%</a:t>
            </a:r>
          </a:p>
          <a:p>
            <a:r>
              <a:rPr lang="en-US" sz="2000" dirty="0">
                <a:latin typeface="Calibri"/>
              </a:rPr>
              <a:t>Values low grade habitats – step change</a:t>
            </a:r>
            <a:endParaRPr lang="en-US" dirty="0"/>
          </a:p>
          <a:p>
            <a:r>
              <a:rPr lang="en-US" sz="2000" dirty="0">
                <a:latin typeface="Calibri"/>
              </a:rPr>
              <a:t>Area and linear elements</a:t>
            </a:r>
          </a:p>
          <a:p>
            <a:r>
              <a:rPr lang="en-US" sz="2000" dirty="0" err="1">
                <a:latin typeface="Calibri"/>
              </a:rPr>
              <a:t>Incentivises</a:t>
            </a:r>
            <a:r>
              <a:rPr lang="en-US" sz="2000" dirty="0">
                <a:latin typeface="Calibri"/>
              </a:rPr>
              <a:t> onsite or ‘close by’ biodiversity provision</a:t>
            </a:r>
            <a:endParaRPr lang="en-US" dirty="0"/>
          </a:p>
          <a:p>
            <a:r>
              <a:rPr lang="en-US" sz="2000" dirty="0">
                <a:latin typeface="Calibri"/>
              </a:rPr>
              <a:t>The Statutory Metric is the latest version to be mandated.</a:t>
            </a:r>
            <a:endParaRPr lang="en-US" dirty="0">
              <a:latin typeface="Work Sans" pitchFamily="2" charset="0"/>
            </a:endParaRPr>
          </a:p>
          <a:p>
            <a:pPr marL="457200" indent="-457200">
              <a:buFont typeface="Arial" panose="020B0604020202020204" pitchFamily="34" charset="0"/>
              <a:buChar char="•"/>
            </a:pPr>
            <a:endParaRPr lang="en-US" dirty="0">
              <a:latin typeface="Work Sans" pitchFamily="2" charset="0"/>
            </a:endParaRPr>
          </a:p>
          <a:p>
            <a:pPr marL="457200" indent="-457200">
              <a:buFont typeface="Arial" panose="020B0604020202020204" pitchFamily="34" charset="0"/>
              <a:buChar char="•"/>
            </a:pPr>
            <a:endParaRPr lang="en-GB" dirty="0">
              <a:latin typeface="Work Sans" pitchFamily="2" charset="0"/>
            </a:endParaRPr>
          </a:p>
        </p:txBody>
      </p:sp>
      <p:pic>
        <p:nvPicPr>
          <p:cNvPr id="5" name="Picture 4">
            <a:extLst>
              <a:ext uri="{FF2B5EF4-FFF2-40B4-BE49-F238E27FC236}">
                <a16:creationId xmlns:a16="http://schemas.microsoft.com/office/drawing/2014/main" id="{E3F68BD3-CE9C-3C39-18CC-7B2A454ED3F4}"/>
              </a:ext>
            </a:extLst>
          </p:cNvPr>
          <p:cNvPicPr>
            <a:picLocks noChangeAspect="1"/>
          </p:cNvPicPr>
          <p:nvPr/>
        </p:nvPicPr>
        <p:blipFill>
          <a:blip r:embed="rId3"/>
          <a:stretch>
            <a:fillRect/>
          </a:stretch>
        </p:blipFill>
        <p:spPr>
          <a:xfrm>
            <a:off x="5210369" y="1831062"/>
            <a:ext cx="3028375" cy="1341903"/>
          </a:xfrm>
          <a:prstGeom prst="rect">
            <a:avLst/>
          </a:prstGeom>
        </p:spPr>
      </p:pic>
      <p:pic>
        <p:nvPicPr>
          <p:cNvPr id="7" name="Picture 6">
            <a:extLst>
              <a:ext uri="{FF2B5EF4-FFF2-40B4-BE49-F238E27FC236}">
                <a16:creationId xmlns:a16="http://schemas.microsoft.com/office/drawing/2014/main" id="{41FF181F-3158-D18F-7A69-E3DC151F8553}"/>
              </a:ext>
            </a:extLst>
          </p:cNvPr>
          <p:cNvPicPr>
            <a:picLocks noChangeAspect="1"/>
          </p:cNvPicPr>
          <p:nvPr/>
        </p:nvPicPr>
        <p:blipFill>
          <a:blip r:embed="rId4"/>
          <a:stretch>
            <a:fillRect/>
          </a:stretch>
        </p:blipFill>
        <p:spPr>
          <a:xfrm>
            <a:off x="5210369" y="3284991"/>
            <a:ext cx="3028375" cy="1349143"/>
          </a:xfrm>
          <a:prstGeom prst="rect">
            <a:avLst/>
          </a:prstGeom>
        </p:spPr>
      </p:pic>
      <p:pic>
        <p:nvPicPr>
          <p:cNvPr id="9" name="Picture 8">
            <a:extLst>
              <a:ext uri="{FF2B5EF4-FFF2-40B4-BE49-F238E27FC236}">
                <a16:creationId xmlns:a16="http://schemas.microsoft.com/office/drawing/2014/main" id="{E1C35B95-5DE2-F0EB-B785-A4B60EF66800}"/>
              </a:ext>
            </a:extLst>
          </p:cNvPr>
          <p:cNvPicPr>
            <a:picLocks noChangeAspect="1"/>
          </p:cNvPicPr>
          <p:nvPr/>
        </p:nvPicPr>
        <p:blipFill>
          <a:blip r:embed="rId5"/>
          <a:stretch>
            <a:fillRect/>
          </a:stretch>
        </p:blipFill>
        <p:spPr>
          <a:xfrm>
            <a:off x="5210368" y="4746818"/>
            <a:ext cx="3028375" cy="1326848"/>
          </a:xfrm>
          <a:prstGeom prst="rect">
            <a:avLst/>
          </a:prstGeom>
        </p:spPr>
      </p:pic>
      <p:pic>
        <p:nvPicPr>
          <p:cNvPr id="11" name="Picture 10">
            <a:extLst>
              <a:ext uri="{FF2B5EF4-FFF2-40B4-BE49-F238E27FC236}">
                <a16:creationId xmlns:a16="http://schemas.microsoft.com/office/drawing/2014/main" id="{F212C6F3-D2B4-40DA-0B8E-5394FDBE83BB}"/>
              </a:ext>
            </a:extLst>
          </p:cNvPr>
          <p:cNvPicPr>
            <a:picLocks noChangeAspect="1"/>
          </p:cNvPicPr>
          <p:nvPr/>
        </p:nvPicPr>
        <p:blipFill rotWithShape="1">
          <a:blip r:embed="rId6"/>
          <a:srcRect b="10227"/>
          <a:stretch/>
        </p:blipFill>
        <p:spPr>
          <a:xfrm>
            <a:off x="8361274" y="3289900"/>
            <a:ext cx="2960312" cy="1322229"/>
          </a:xfrm>
          <a:prstGeom prst="rect">
            <a:avLst/>
          </a:prstGeom>
        </p:spPr>
      </p:pic>
      <p:pic>
        <p:nvPicPr>
          <p:cNvPr id="10" name="Picture 9">
            <a:extLst>
              <a:ext uri="{FF2B5EF4-FFF2-40B4-BE49-F238E27FC236}">
                <a16:creationId xmlns:a16="http://schemas.microsoft.com/office/drawing/2014/main" id="{66FF25E0-BDB7-3A0E-4557-8CA9BAF9A3AC}"/>
              </a:ext>
            </a:extLst>
          </p:cNvPr>
          <p:cNvPicPr>
            <a:picLocks noChangeAspect="1"/>
          </p:cNvPicPr>
          <p:nvPr/>
        </p:nvPicPr>
        <p:blipFill>
          <a:blip r:embed="rId7"/>
          <a:stretch>
            <a:fillRect/>
          </a:stretch>
        </p:blipFill>
        <p:spPr>
          <a:xfrm>
            <a:off x="8352130" y="1835562"/>
            <a:ext cx="2960312" cy="1322229"/>
          </a:xfrm>
          <a:prstGeom prst="rect">
            <a:avLst/>
          </a:prstGeom>
        </p:spPr>
      </p:pic>
      <p:pic>
        <p:nvPicPr>
          <p:cNvPr id="2" name="Picture 1">
            <a:extLst>
              <a:ext uri="{FF2B5EF4-FFF2-40B4-BE49-F238E27FC236}">
                <a16:creationId xmlns:a16="http://schemas.microsoft.com/office/drawing/2014/main" id="{27C6E35B-194D-1C73-66DE-C41AA0B19138}"/>
              </a:ext>
            </a:extLst>
          </p:cNvPr>
          <p:cNvPicPr>
            <a:picLocks noChangeAspect="1"/>
          </p:cNvPicPr>
          <p:nvPr/>
        </p:nvPicPr>
        <p:blipFill rotWithShape="1">
          <a:blip r:embed="rId8"/>
          <a:srcRect l="2900" t="-525" r="14573" b="25109"/>
          <a:stretch/>
        </p:blipFill>
        <p:spPr>
          <a:xfrm>
            <a:off x="8361275" y="4735094"/>
            <a:ext cx="2960312" cy="1298957"/>
          </a:xfrm>
          <a:prstGeom prst="rect">
            <a:avLst/>
          </a:prstGeom>
        </p:spPr>
      </p:pic>
      <p:sp>
        <p:nvSpPr>
          <p:cNvPr id="3" name="Title 1">
            <a:extLst>
              <a:ext uri="{FF2B5EF4-FFF2-40B4-BE49-F238E27FC236}">
                <a16:creationId xmlns:a16="http://schemas.microsoft.com/office/drawing/2014/main" id="{C56CE43F-F3B4-030E-52F6-FBC9F92F0418}"/>
              </a:ext>
            </a:extLst>
          </p:cNvPr>
          <p:cNvSpPr txBox="1">
            <a:spLocks/>
          </p:cNvSpPr>
          <p:nvPr/>
        </p:nvSpPr>
        <p:spPr>
          <a:xfrm>
            <a:off x="-1196617" y="6178722"/>
            <a:ext cx="7760776" cy="756217"/>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Cera Pro Medium" panose="00000600000000000000" pitchFamily="2" charset="0"/>
                <a:ea typeface="+mj-ea"/>
                <a:cs typeface="+mj-cs"/>
              </a:defRPr>
            </a:lvl1pPr>
          </a:lstStyle>
          <a:p>
            <a:pPr algn="ctr" defTabSz="941832">
              <a:spcAft>
                <a:spcPts val="600"/>
              </a:spcAft>
            </a:pPr>
            <a:r>
              <a:rPr lang="en-GB" sz="1400" b="1" kern="1200" dirty="0">
                <a:solidFill>
                  <a:schemeClr val="tx1"/>
                </a:solidFill>
                <a:latin typeface="Calibri" pitchFamily="2" charset="0"/>
              </a:rPr>
              <a:t>Lydia Clare - </a:t>
            </a:r>
            <a:r>
              <a:rPr lang="en-GB" sz="1400" kern="1200" dirty="0">
                <a:solidFill>
                  <a:schemeClr val="tx1"/>
                </a:solidFill>
                <a:latin typeface="Calibri" pitchFamily="2" charset="0"/>
              </a:rPr>
              <a:t>Biodiversity and Nutrient Neutrality Director</a:t>
            </a:r>
            <a:endParaRPr lang="en-GB" sz="1400" dirty="0">
              <a:latin typeface="Work Sans" pitchFamily="2" charset="0"/>
            </a:endParaRPr>
          </a:p>
        </p:txBody>
      </p:sp>
      <p:sp>
        <p:nvSpPr>
          <p:cNvPr id="6" name="Title 1">
            <a:extLst>
              <a:ext uri="{FF2B5EF4-FFF2-40B4-BE49-F238E27FC236}">
                <a16:creationId xmlns:a16="http://schemas.microsoft.com/office/drawing/2014/main" id="{4FCDE33D-37A2-73F4-CD03-DC5CF31EDFF0}"/>
              </a:ext>
            </a:extLst>
          </p:cNvPr>
          <p:cNvSpPr txBox="1">
            <a:spLocks/>
          </p:cNvSpPr>
          <p:nvPr/>
        </p:nvSpPr>
        <p:spPr>
          <a:xfrm>
            <a:off x="6721813" y="6368086"/>
            <a:ext cx="5049563" cy="37749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Cera Pro Medium" panose="00000600000000000000" pitchFamily="2" charset="0"/>
                <a:ea typeface="+mj-ea"/>
                <a:cs typeface="+mj-cs"/>
              </a:defRPr>
            </a:lvl1pPr>
          </a:lstStyle>
          <a:p>
            <a:pPr algn="r"/>
            <a:r>
              <a:rPr lang="en-GB" sz="1600" b="1" dirty="0">
                <a:latin typeface="Calibri" pitchFamily="2" charset="0"/>
              </a:rPr>
              <a:t>www.environmentaltradingplatform.com</a:t>
            </a:r>
          </a:p>
        </p:txBody>
      </p:sp>
      <p:pic>
        <p:nvPicPr>
          <p:cNvPr id="13" name="Picture 12">
            <a:extLst>
              <a:ext uri="{FF2B5EF4-FFF2-40B4-BE49-F238E27FC236}">
                <a16:creationId xmlns:a16="http://schemas.microsoft.com/office/drawing/2014/main" id="{0EF6A313-A980-132A-C9B7-500B753B48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1549" y="-554423"/>
            <a:ext cx="3138775" cy="3138775"/>
          </a:xfrm>
          <a:prstGeom prst="rect">
            <a:avLst/>
          </a:prstGeom>
        </p:spPr>
      </p:pic>
    </p:spTree>
    <p:extLst>
      <p:ext uri="{BB962C8B-B14F-4D97-AF65-F5344CB8AC3E}">
        <p14:creationId xmlns:p14="http://schemas.microsoft.com/office/powerpoint/2010/main" val="1626033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F49C0B-90D3-F841-8C9F-0744354DD50A}"/>
              </a:ext>
            </a:extLst>
          </p:cNvPr>
          <p:cNvPicPr>
            <a:picLocks noChangeAspect="1"/>
          </p:cNvPicPr>
          <p:nvPr/>
        </p:nvPicPr>
        <p:blipFill rotWithShape="1">
          <a:blip r:embed="rId3"/>
          <a:srcRect l="37170"/>
          <a:stretch/>
        </p:blipFill>
        <p:spPr>
          <a:xfrm>
            <a:off x="1199429" y="2014539"/>
            <a:ext cx="3116539" cy="2790159"/>
          </a:xfrm>
          <a:prstGeom prst="rect">
            <a:avLst/>
          </a:prstGeom>
        </p:spPr>
      </p:pic>
      <p:pic>
        <p:nvPicPr>
          <p:cNvPr id="4098" name="Picture 2" descr="How Big Is A Hectare Visually? – Measuring Stuff">
            <a:extLst>
              <a:ext uri="{FF2B5EF4-FFF2-40B4-BE49-F238E27FC236}">
                <a16:creationId xmlns:a16="http://schemas.microsoft.com/office/drawing/2014/main" id="{7AADDD60-27E9-F76D-71E7-DD47743435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695" r="13184"/>
          <a:stretch/>
        </p:blipFill>
        <p:spPr bwMode="auto">
          <a:xfrm>
            <a:off x="8029525" y="2007363"/>
            <a:ext cx="3116539" cy="28044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F950BBB-5220-0D2D-1D97-412203171EFC}"/>
              </a:ext>
            </a:extLst>
          </p:cNvPr>
          <p:cNvPicPr>
            <a:picLocks noChangeAspect="1"/>
          </p:cNvPicPr>
          <p:nvPr/>
        </p:nvPicPr>
        <p:blipFill rotWithShape="1">
          <a:blip r:embed="rId5"/>
          <a:srcRect r="25800"/>
          <a:stretch/>
        </p:blipFill>
        <p:spPr>
          <a:xfrm>
            <a:off x="4579645" y="2014539"/>
            <a:ext cx="3116538" cy="2797299"/>
          </a:xfrm>
          <a:prstGeom prst="rect">
            <a:avLst/>
          </a:prstGeom>
        </p:spPr>
      </p:pic>
      <p:sp>
        <p:nvSpPr>
          <p:cNvPr id="3" name="Title 1">
            <a:extLst>
              <a:ext uri="{FF2B5EF4-FFF2-40B4-BE49-F238E27FC236}">
                <a16:creationId xmlns:a16="http://schemas.microsoft.com/office/drawing/2014/main" id="{B2E30A06-6BB9-B3C9-C48F-FD8DFD70C975}"/>
              </a:ext>
            </a:extLst>
          </p:cNvPr>
          <p:cNvSpPr txBox="1">
            <a:spLocks/>
          </p:cNvSpPr>
          <p:nvPr/>
        </p:nvSpPr>
        <p:spPr>
          <a:xfrm>
            <a:off x="1101876" y="4882763"/>
            <a:ext cx="4288892" cy="504578"/>
          </a:xfrm>
          <a:prstGeom prst="rect">
            <a:avLst/>
          </a:prstGeom>
        </p:spPr>
        <p:txBody>
          <a:bodyPr vert="horz" lIns="91440" tIns="45720" rIns="91440" bIns="45720" rtlCol="0" anchor="b">
            <a:spAutoFit/>
          </a:bodyPr>
          <a:lstStyle>
            <a:lvl1pPr algn="l" defTabSz="914400" rtl="0" eaLnBrk="1" latinLnBrk="0" hangingPunct="1">
              <a:lnSpc>
                <a:spcPct val="85000"/>
              </a:lnSpc>
              <a:spcBef>
                <a:spcPct val="0"/>
              </a:spcBef>
              <a:buNone/>
              <a:defRPr sz="4800" kern="1200" spc="-50" baseline="0">
                <a:solidFill>
                  <a:schemeClr val="tx1"/>
                </a:solidFill>
                <a:latin typeface="Cera Pro Medium" panose="00000600000000000000" pitchFamily="2" charset="0"/>
                <a:ea typeface="+mj-ea"/>
                <a:cs typeface="+mj-cs"/>
              </a:defRPr>
            </a:lvl1pPr>
          </a:lstStyle>
          <a:p>
            <a:r>
              <a:rPr lang="en-GB" sz="2000" dirty="0">
                <a:solidFill>
                  <a:schemeClr val="accent1"/>
                </a:solidFill>
                <a:latin typeface="Calibri" pitchFamily="2" charset="0"/>
              </a:rPr>
              <a:t>+ risk &amp; quality multipliers</a:t>
            </a:r>
          </a:p>
        </p:txBody>
      </p:sp>
      <p:sp>
        <p:nvSpPr>
          <p:cNvPr id="12" name="Title 1">
            <a:extLst>
              <a:ext uri="{FF2B5EF4-FFF2-40B4-BE49-F238E27FC236}">
                <a16:creationId xmlns:a16="http://schemas.microsoft.com/office/drawing/2014/main" id="{4ADFE9AB-411F-4BA1-7CE4-3C7A17E1534D}"/>
              </a:ext>
            </a:extLst>
          </p:cNvPr>
          <p:cNvSpPr>
            <a:spLocks noGrp="1"/>
          </p:cNvSpPr>
          <p:nvPr>
            <p:ph type="title"/>
          </p:nvPr>
        </p:nvSpPr>
        <p:spPr/>
        <p:txBody>
          <a:bodyPr>
            <a:spAutoFit/>
          </a:bodyPr>
          <a:lstStyle/>
          <a:p>
            <a:r>
              <a:rPr lang="en-US" sz="2000" dirty="0">
                <a:latin typeface="Calibri" pitchFamily="2" charset="0"/>
              </a:rPr>
              <a:t>Core Factors</a:t>
            </a:r>
            <a:endParaRPr lang="en-GB" dirty="0">
              <a:solidFill>
                <a:schemeClr val="tx1"/>
              </a:solidFill>
              <a:latin typeface="Josefin Sans" pitchFamily="2" charset="0"/>
            </a:endParaRPr>
          </a:p>
        </p:txBody>
      </p:sp>
      <p:sp>
        <p:nvSpPr>
          <p:cNvPr id="2" name="Title 1">
            <a:extLst>
              <a:ext uri="{FF2B5EF4-FFF2-40B4-BE49-F238E27FC236}">
                <a16:creationId xmlns:a16="http://schemas.microsoft.com/office/drawing/2014/main" id="{69D829CD-5AF7-4CF1-8125-2B316F75BAB7}"/>
              </a:ext>
            </a:extLst>
          </p:cNvPr>
          <p:cNvSpPr txBox="1">
            <a:spLocks/>
          </p:cNvSpPr>
          <p:nvPr/>
        </p:nvSpPr>
        <p:spPr>
          <a:xfrm>
            <a:off x="-1196617" y="6178722"/>
            <a:ext cx="7760776" cy="756217"/>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Cera Pro Medium" panose="00000600000000000000" pitchFamily="2" charset="0"/>
                <a:ea typeface="+mj-ea"/>
                <a:cs typeface="+mj-cs"/>
              </a:defRPr>
            </a:lvl1pPr>
          </a:lstStyle>
          <a:p>
            <a:pPr algn="ctr" defTabSz="941832">
              <a:spcAft>
                <a:spcPts val="600"/>
              </a:spcAft>
            </a:pPr>
            <a:r>
              <a:rPr lang="en-GB" sz="1400" b="1" kern="1200" dirty="0">
                <a:solidFill>
                  <a:schemeClr val="tx1"/>
                </a:solidFill>
                <a:latin typeface="Calibri" pitchFamily="2" charset="0"/>
              </a:rPr>
              <a:t>Lydia Clare - </a:t>
            </a:r>
            <a:r>
              <a:rPr lang="en-GB" sz="1400" kern="1200" dirty="0">
                <a:solidFill>
                  <a:schemeClr val="tx1"/>
                </a:solidFill>
                <a:latin typeface="Calibri" pitchFamily="2" charset="0"/>
              </a:rPr>
              <a:t>Biodiversity and Nutrient Neutrality Director</a:t>
            </a:r>
            <a:endParaRPr lang="en-GB" sz="1400" dirty="0">
              <a:latin typeface="Work Sans" pitchFamily="2" charset="0"/>
            </a:endParaRPr>
          </a:p>
        </p:txBody>
      </p:sp>
      <p:sp>
        <p:nvSpPr>
          <p:cNvPr id="6" name="Title 1">
            <a:extLst>
              <a:ext uri="{FF2B5EF4-FFF2-40B4-BE49-F238E27FC236}">
                <a16:creationId xmlns:a16="http://schemas.microsoft.com/office/drawing/2014/main" id="{28792F87-EE94-80C3-1098-B4ABE4FF13D4}"/>
              </a:ext>
            </a:extLst>
          </p:cNvPr>
          <p:cNvSpPr txBox="1">
            <a:spLocks/>
          </p:cNvSpPr>
          <p:nvPr/>
        </p:nvSpPr>
        <p:spPr>
          <a:xfrm>
            <a:off x="6721813" y="6368086"/>
            <a:ext cx="5049563" cy="37749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Cera Pro Medium" panose="00000600000000000000" pitchFamily="2" charset="0"/>
                <a:ea typeface="+mj-ea"/>
                <a:cs typeface="+mj-cs"/>
              </a:defRPr>
            </a:lvl1pPr>
          </a:lstStyle>
          <a:p>
            <a:pPr algn="r"/>
            <a:r>
              <a:rPr lang="en-GB" sz="1600" b="1" dirty="0">
                <a:latin typeface="Calibri" pitchFamily="2" charset="0"/>
              </a:rPr>
              <a:t>www.environmentaltradingplatform.com</a:t>
            </a:r>
          </a:p>
        </p:txBody>
      </p:sp>
      <p:pic>
        <p:nvPicPr>
          <p:cNvPr id="7" name="Picture 6">
            <a:extLst>
              <a:ext uri="{FF2B5EF4-FFF2-40B4-BE49-F238E27FC236}">
                <a16:creationId xmlns:a16="http://schemas.microsoft.com/office/drawing/2014/main" id="{1543F4B0-8CDB-3A2B-940F-B8C5AB574B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1549" y="-554423"/>
            <a:ext cx="3138775" cy="3138775"/>
          </a:xfrm>
          <a:prstGeom prst="rect">
            <a:avLst/>
          </a:prstGeom>
        </p:spPr>
      </p:pic>
    </p:spTree>
    <p:extLst>
      <p:ext uri="{BB962C8B-B14F-4D97-AF65-F5344CB8AC3E}">
        <p14:creationId xmlns:p14="http://schemas.microsoft.com/office/powerpoint/2010/main" val="117862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9BBE439-74E1-C5E4-6F34-220293CC013F}"/>
              </a:ext>
            </a:extLst>
          </p:cNvPr>
          <p:cNvSpPr/>
          <p:nvPr/>
        </p:nvSpPr>
        <p:spPr>
          <a:xfrm>
            <a:off x="9534300" y="1985367"/>
            <a:ext cx="1645337" cy="144363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spAutoFit/>
          </a:bodyPr>
          <a:lstStyle/>
          <a:p>
            <a:pPr algn="ctr"/>
            <a:r>
              <a:rPr lang="en-GB" sz="1600" b="1" dirty="0">
                <a:solidFill>
                  <a:schemeClr val="bg1"/>
                </a:solidFill>
                <a:latin typeface="Calibri" pitchFamily="2" charset="0"/>
              </a:rPr>
              <a:t>Low </a:t>
            </a:r>
            <a:r>
              <a:rPr lang="en-GB" sz="1600" b="1" dirty="0" err="1">
                <a:solidFill>
                  <a:schemeClr val="bg1"/>
                </a:solidFill>
                <a:latin typeface="Calibri" pitchFamily="2" charset="0"/>
              </a:rPr>
              <a:t>Dist</a:t>
            </a:r>
            <a:endParaRPr lang="en-GB" sz="1600" b="1" dirty="0">
              <a:solidFill>
                <a:schemeClr val="bg1"/>
              </a:solidFill>
              <a:latin typeface="Work Sans" pitchFamily="2" charset="0"/>
            </a:endParaRPr>
          </a:p>
          <a:p>
            <a:pPr algn="ctr"/>
            <a:r>
              <a:rPr lang="en-GB" sz="1600" dirty="0">
                <a:latin typeface="Calibri" pitchFamily="2" charset="0"/>
              </a:rPr>
              <a:t>5ha</a:t>
            </a:r>
          </a:p>
          <a:p>
            <a:pPr algn="ctr"/>
            <a:r>
              <a:rPr lang="en-GB" sz="1600" dirty="0">
                <a:latin typeface="Calibri" pitchFamily="2" charset="0"/>
              </a:rPr>
              <a:t>10BU</a:t>
            </a:r>
          </a:p>
        </p:txBody>
      </p:sp>
      <p:sp>
        <p:nvSpPr>
          <p:cNvPr id="3" name="Rectangle 2">
            <a:extLst>
              <a:ext uri="{FF2B5EF4-FFF2-40B4-BE49-F238E27FC236}">
                <a16:creationId xmlns:a16="http://schemas.microsoft.com/office/drawing/2014/main" id="{30AAEDC3-3097-9DC0-CC10-D257DF6B6B5C}"/>
              </a:ext>
            </a:extLst>
          </p:cNvPr>
          <p:cNvSpPr/>
          <p:nvPr/>
        </p:nvSpPr>
        <p:spPr>
          <a:xfrm>
            <a:off x="1224809" y="1985367"/>
            <a:ext cx="1645337" cy="144363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spAutoFit/>
          </a:bodyPr>
          <a:lstStyle/>
          <a:p>
            <a:pPr algn="ctr"/>
            <a:r>
              <a:rPr lang="en-GB" sz="1600" b="1" dirty="0">
                <a:solidFill>
                  <a:schemeClr val="bg1"/>
                </a:solidFill>
                <a:latin typeface="Calibri" pitchFamily="2" charset="0"/>
              </a:rPr>
              <a:t>Low </a:t>
            </a:r>
            <a:r>
              <a:rPr lang="en-GB" sz="1600" b="1" dirty="0" err="1">
                <a:solidFill>
                  <a:schemeClr val="bg1"/>
                </a:solidFill>
                <a:latin typeface="Calibri" pitchFamily="2" charset="0"/>
              </a:rPr>
              <a:t>Dist</a:t>
            </a:r>
            <a:endParaRPr lang="en-GB" sz="1600" b="1" dirty="0">
              <a:solidFill>
                <a:schemeClr val="bg1"/>
              </a:solidFill>
              <a:latin typeface="Work Sans" pitchFamily="2" charset="0"/>
            </a:endParaRPr>
          </a:p>
          <a:p>
            <a:pPr algn="ctr"/>
            <a:r>
              <a:rPr lang="en-GB" sz="1600" dirty="0">
                <a:latin typeface="Calibri" pitchFamily="2" charset="0"/>
              </a:rPr>
              <a:t>5ha</a:t>
            </a:r>
          </a:p>
          <a:p>
            <a:pPr algn="ctr"/>
            <a:r>
              <a:rPr lang="en-GB" sz="1600" dirty="0">
                <a:latin typeface="Calibri" pitchFamily="2" charset="0"/>
              </a:rPr>
              <a:t>10BU</a:t>
            </a:r>
          </a:p>
        </p:txBody>
      </p:sp>
      <p:sp>
        <p:nvSpPr>
          <p:cNvPr id="4" name="Rectangle 3">
            <a:extLst>
              <a:ext uri="{FF2B5EF4-FFF2-40B4-BE49-F238E27FC236}">
                <a16:creationId xmlns:a16="http://schemas.microsoft.com/office/drawing/2014/main" id="{5A9565B3-A064-4317-4B40-10B766D777C7}"/>
              </a:ext>
            </a:extLst>
          </p:cNvPr>
          <p:cNvSpPr/>
          <p:nvPr/>
        </p:nvSpPr>
        <p:spPr>
          <a:xfrm>
            <a:off x="4023516" y="2181588"/>
            <a:ext cx="1150913" cy="10999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spAutoFit/>
          </a:bodyPr>
          <a:lstStyle/>
          <a:p>
            <a:pPr algn="ctr"/>
            <a:r>
              <a:rPr lang="en-GB" sz="1600" b="1" dirty="0">
                <a:solidFill>
                  <a:schemeClr val="bg1"/>
                </a:solidFill>
                <a:latin typeface="Calibri" pitchFamily="2" charset="0"/>
              </a:rPr>
              <a:t>Medium </a:t>
            </a:r>
            <a:r>
              <a:rPr lang="en-GB" sz="1600" b="1" dirty="0" err="1">
                <a:solidFill>
                  <a:schemeClr val="bg1"/>
                </a:solidFill>
                <a:latin typeface="Calibri" pitchFamily="2" charset="0"/>
              </a:rPr>
              <a:t>Dist</a:t>
            </a:r>
            <a:endParaRPr lang="en-GB" sz="1600" b="1" dirty="0">
              <a:solidFill>
                <a:schemeClr val="bg1"/>
              </a:solidFill>
              <a:latin typeface="Work Sans" pitchFamily="2" charset="0"/>
            </a:endParaRPr>
          </a:p>
          <a:p>
            <a:pPr algn="ctr"/>
            <a:r>
              <a:rPr lang="en-GB" sz="1600" dirty="0">
                <a:latin typeface="Calibri" pitchFamily="2" charset="0"/>
              </a:rPr>
              <a:t>1.5ha</a:t>
            </a:r>
          </a:p>
          <a:p>
            <a:pPr algn="ctr"/>
            <a:r>
              <a:rPr lang="en-GB" sz="1600" dirty="0">
                <a:latin typeface="Calibri" pitchFamily="2" charset="0"/>
              </a:rPr>
              <a:t>10BU</a:t>
            </a:r>
          </a:p>
        </p:txBody>
      </p:sp>
      <p:pic>
        <p:nvPicPr>
          <p:cNvPr id="1028" name="Picture 4" descr="Arable land by Kings Acre Road © Jonathan Billinger :: Geograph Britain ...">
            <a:extLst>
              <a:ext uri="{FF2B5EF4-FFF2-40B4-BE49-F238E27FC236}">
                <a16:creationId xmlns:a16="http://schemas.microsoft.com/office/drawing/2014/main" id="{41AAD3F3-A544-02AB-2835-E464AC9A26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326"/>
          <a:stretch/>
        </p:blipFill>
        <p:spPr bwMode="auto">
          <a:xfrm>
            <a:off x="1215986" y="4083035"/>
            <a:ext cx="1664503" cy="125601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crub mosaic | Country roads, Country park, Nature reserve">
            <a:extLst>
              <a:ext uri="{FF2B5EF4-FFF2-40B4-BE49-F238E27FC236}">
                <a16:creationId xmlns:a16="http://schemas.microsoft.com/office/drawing/2014/main" id="{214268E2-538E-8A19-DC3C-3FF8BD2B21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17109" r="25326"/>
          <a:stretch/>
        </p:blipFill>
        <p:spPr bwMode="auto">
          <a:xfrm>
            <a:off x="4022583" y="4074631"/>
            <a:ext cx="1664500" cy="125600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3916D335-53A1-4F2D-CED9-FAFFB0187FEA}"/>
                  </a:ext>
                </a:extLst>
              </p14:cNvPr>
              <p14:cNvContentPartPr/>
              <p14:nvPr/>
            </p14:nvContentPartPr>
            <p14:xfrm>
              <a:off x="3208516" y="3335909"/>
              <a:ext cx="512076" cy="741765"/>
            </p14:xfrm>
          </p:contentPart>
        </mc:Choice>
        <mc:Fallback xmlns="">
          <p:pic>
            <p:nvPicPr>
              <p:cNvPr id="8" name="Ink 7">
                <a:extLst>
                  <a:ext uri="{FF2B5EF4-FFF2-40B4-BE49-F238E27FC236}">
                    <a16:creationId xmlns:a16="http://schemas.microsoft.com/office/drawing/2014/main" id="{3916D335-53A1-4F2D-CED9-FAFFB0187FEA}"/>
                  </a:ext>
                </a:extLst>
              </p:cNvPr>
              <p:cNvPicPr/>
              <p:nvPr/>
            </p:nvPicPr>
            <p:blipFill>
              <a:blip r:embed="rId6"/>
              <a:stretch>
                <a:fillRect/>
              </a:stretch>
            </p:blipFill>
            <p:spPr>
              <a:xfrm>
                <a:off x="3145541" y="3272926"/>
                <a:ext cx="637666" cy="867372"/>
              </a:xfrm>
              <a:prstGeom prst="rect">
                <a:avLst/>
              </a:prstGeom>
            </p:spPr>
          </p:pic>
        </mc:Fallback>
      </mc:AlternateContent>
      <p:cxnSp>
        <p:nvCxnSpPr>
          <p:cNvPr id="10" name="Straight Connector 9">
            <a:extLst>
              <a:ext uri="{FF2B5EF4-FFF2-40B4-BE49-F238E27FC236}">
                <a16:creationId xmlns:a16="http://schemas.microsoft.com/office/drawing/2014/main" id="{2FAF3393-B528-D45E-93B2-DC781340C297}"/>
              </a:ext>
            </a:extLst>
          </p:cNvPr>
          <p:cNvCxnSpPr>
            <a:cxnSpLocks/>
          </p:cNvCxnSpPr>
          <p:nvPr/>
        </p:nvCxnSpPr>
        <p:spPr>
          <a:xfrm>
            <a:off x="6195702" y="2181858"/>
            <a:ext cx="0" cy="31272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32" name="Picture 8" descr="Species-rich-culm-grassland - Devon Greater Horseshoe Bat Project ...">
            <a:extLst>
              <a:ext uri="{FF2B5EF4-FFF2-40B4-BE49-F238E27FC236}">
                <a16:creationId xmlns:a16="http://schemas.microsoft.com/office/drawing/2014/main" id="{EAE31A0A-EA23-60B4-110A-E581E087FB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9922" y="4050948"/>
            <a:ext cx="1699421" cy="127456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allery - Great Chart Playing Fields Ashford, Kent - Great Chart ...">
            <a:extLst>
              <a:ext uri="{FF2B5EF4-FFF2-40B4-BE49-F238E27FC236}">
                <a16:creationId xmlns:a16="http://schemas.microsoft.com/office/drawing/2014/main" id="{5E3A6854-D240-78D5-6A9E-8026EDFE143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99" r="11111"/>
          <a:stretch/>
        </p:blipFill>
        <p:spPr bwMode="auto">
          <a:xfrm>
            <a:off x="9534300" y="4034541"/>
            <a:ext cx="1649737" cy="1274565"/>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C3AE925A-7F36-5A47-F33A-C53CDCC3C713}"/>
              </a:ext>
            </a:extLst>
          </p:cNvPr>
          <p:cNvGrpSpPr/>
          <p:nvPr/>
        </p:nvGrpSpPr>
        <p:grpSpPr>
          <a:xfrm>
            <a:off x="8599546" y="3270972"/>
            <a:ext cx="752636" cy="779976"/>
            <a:chOff x="10665648" y="3743496"/>
            <a:chExt cx="1199160" cy="1242720"/>
          </a:xfrm>
        </p:grpSpPr>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E973CAD9-0D46-01EE-07D8-CAB7AC7C6862}"/>
                    </a:ext>
                  </a:extLst>
                </p14:cNvPr>
                <p14:cNvContentPartPr/>
                <p14:nvPr/>
              </p14:nvContentPartPr>
              <p14:xfrm>
                <a:off x="10828728" y="3795696"/>
                <a:ext cx="965880" cy="1190520"/>
              </p14:xfrm>
            </p:contentPart>
          </mc:Choice>
          <mc:Fallback xmlns="">
            <p:pic>
              <p:nvPicPr>
                <p:cNvPr id="18" name="Ink 17">
                  <a:extLst>
                    <a:ext uri="{FF2B5EF4-FFF2-40B4-BE49-F238E27FC236}">
                      <a16:creationId xmlns:a16="http://schemas.microsoft.com/office/drawing/2014/main" id="{E973CAD9-0D46-01EE-07D8-CAB7AC7C6862}"/>
                    </a:ext>
                  </a:extLst>
                </p:cNvPr>
                <p:cNvPicPr/>
                <p:nvPr/>
              </p:nvPicPr>
              <p:blipFill>
                <a:blip r:embed="rId10"/>
                <a:stretch>
                  <a:fillRect/>
                </a:stretch>
              </p:blipFill>
              <p:spPr>
                <a:xfrm>
                  <a:off x="10728414" y="3695339"/>
                  <a:ext cx="1165935" cy="13906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k 18">
                  <a:extLst>
                    <a:ext uri="{FF2B5EF4-FFF2-40B4-BE49-F238E27FC236}">
                      <a16:creationId xmlns:a16="http://schemas.microsoft.com/office/drawing/2014/main" id="{BFB85B49-9F24-53F8-D16F-C06AD7B43A3E}"/>
                    </a:ext>
                  </a:extLst>
                </p14:cNvPr>
                <p14:cNvContentPartPr/>
                <p14:nvPr/>
              </p14:nvContentPartPr>
              <p14:xfrm>
                <a:off x="10665648" y="3743496"/>
                <a:ext cx="1199160" cy="1227600"/>
              </p14:xfrm>
            </p:contentPart>
          </mc:Choice>
          <mc:Fallback xmlns="">
            <p:pic>
              <p:nvPicPr>
                <p:cNvPr id="19" name="Ink 18">
                  <a:extLst>
                    <a:ext uri="{FF2B5EF4-FFF2-40B4-BE49-F238E27FC236}">
                      <a16:creationId xmlns:a16="http://schemas.microsoft.com/office/drawing/2014/main" id="{BFB85B49-9F24-53F8-D16F-C06AD7B43A3E}"/>
                    </a:ext>
                  </a:extLst>
                </p:cNvPr>
                <p:cNvPicPr/>
                <p:nvPr/>
              </p:nvPicPr>
              <p:blipFill>
                <a:blip r:embed="rId12"/>
                <a:stretch>
                  <a:fillRect/>
                </a:stretch>
              </p:blipFill>
              <p:spPr>
                <a:xfrm>
                  <a:off x="10565336" y="3643108"/>
                  <a:ext cx="1399211" cy="1427802"/>
                </a:xfrm>
                <a:prstGeom prst="rect">
                  <a:avLst/>
                </a:prstGeom>
              </p:spPr>
            </p:pic>
          </mc:Fallback>
        </mc:AlternateContent>
      </p:grpSp>
      <p:sp>
        <p:nvSpPr>
          <p:cNvPr id="17" name="Title 1">
            <a:extLst>
              <a:ext uri="{FF2B5EF4-FFF2-40B4-BE49-F238E27FC236}">
                <a16:creationId xmlns:a16="http://schemas.microsoft.com/office/drawing/2014/main" id="{6D499447-CA6E-337F-4EA3-60A24D576B66}"/>
              </a:ext>
            </a:extLst>
          </p:cNvPr>
          <p:cNvSpPr>
            <a:spLocks noGrp="1"/>
          </p:cNvSpPr>
          <p:nvPr>
            <p:ph type="title"/>
          </p:nvPr>
        </p:nvSpPr>
        <p:spPr/>
        <p:txBody>
          <a:bodyPr>
            <a:spAutoFit/>
          </a:bodyPr>
          <a:lstStyle/>
          <a:p>
            <a:r>
              <a:rPr lang="en-US" sz="2000" dirty="0">
                <a:latin typeface="Calibri" pitchFamily="2" charset="0"/>
              </a:rPr>
              <a:t>Trading Rules</a:t>
            </a:r>
            <a:endParaRPr lang="en-GB" dirty="0">
              <a:solidFill>
                <a:schemeClr val="tx1"/>
              </a:solidFill>
              <a:latin typeface="Josefin Sans" pitchFamily="2" charset="0"/>
            </a:endParaRPr>
          </a:p>
        </p:txBody>
      </p:sp>
      <p:sp>
        <p:nvSpPr>
          <p:cNvPr id="23" name="Arrow: Right 22">
            <a:extLst>
              <a:ext uri="{FF2B5EF4-FFF2-40B4-BE49-F238E27FC236}">
                <a16:creationId xmlns:a16="http://schemas.microsoft.com/office/drawing/2014/main" id="{85DCA213-CF6D-EA69-C2D0-9EA2ED3BC008}"/>
              </a:ext>
            </a:extLst>
          </p:cNvPr>
          <p:cNvSpPr/>
          <p:nvPr/>
        </p:nvSpPr>
        <p:spPr>
          <a:xfrm>
            <a:off x="3200856" y="4477919"/>
            <a:ext cx="579120" cy="384048"/>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spAutoFit/>
          </a:bodyPr>
          <a:lstStyle/>
          <a:p>
            <a:pPr algn="ctr"/>
            <a:endParaRPr lang="en-GB"/>
          </a:p>
        </p:txBody>
      </p:sp>
      <p:sp>
        <p:nvSpPr>
          <p:cNvPr id="24" name="Arrow: Right 23">
            <a:extLst>
              <a:ext uri="{FF2B5EF4-FFF2-40B4-BE49-F238E27FC236}">
                <a16:creationId xmlns:a16="http://schemas.microsoft.com/office/drawing/2014/main" id="{C3A42EED-64AF-3CCD-D983-9BC19354CCF6}"/>
              </a:ext>
            </a:extLst>
          </p:cNvPr>
          <p:cNvSpPr/>
          <p:nvPr/>
        </p:nvSpPr>
        <p:spPr>
          <a:xfrm>
            <a:off x="3194481" y="2510028"/>
            <a:ext cx="579120" cy="384048"/>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spAutoFit/>
          </a:bodyPr>
          <a:lstStyle/>
          <a:p>
            <a:pPr algn="ctr"/>
            <a:endParaRPr lang="en-GB"/>
          </a:p>
        </p:txBody>
      </p:sp>
      <p:sp>
        <p:nvSpPr>
          <p:cNvPr id="26" name="Rectangle 25">
            <a:extLst>
              <a:ext uri="{FF2B5EF4-FFF2-40B4-BE49-F238E27FC236}">
                <a16:creationId xmlns:a16="http://schemas.microsoft.com/office/drawing/2014/main" id="{46D80638-EA60-1A36-18F8-BCED107702B5}"/>
              </a:ext>
            </a:extLst>
          </p:cNvPr>
          <p:cNvSpPr/>
          <p:nvPr/>
        </p:nvSpPr>
        <p:spPr>
          <a:xfrm>
            <a:off x="7218430" y="2179489"/>
            <a:ext cx="1150913" cy="10999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spAutoFit/>
          </a:bodyPr>
          <a:lstStyle/>
          <a:p>
            <a:pPr algn="ctr"/>
            <a:r>
              <a:rPr lang="en-GB" sz="1600" b="1" dirty="0">
                <a:solidFill>
                  <a:schemeClr val="bg1"/>
                </a:solidFill>
                <a:latin typeface="Calibri" pitchFamily="2" charset="0"/>
              </a:rPr>
              <a:t>Medium </a:t>
            </a:r>
            <a:r>
              <a:rPr lang="en-GB" sz="1600" b="1" dirty="0" err="1">
                <a:solidFill>
                  <a:schemeClr val="bg1"/>
                </a:solidFill>
                <a:latin typeface="Calibri" pitchFamily="2" charset="0"/>
              </a:rPr>
              <a:t>Dist</a:t>
            </a:r>
            <a:endParaRPr lang="en-GB" sz="1600" b="1" dirty="0">
              <a:solidFill>
                <a:schemeClr val="bg1"/>
              </a:solidFill>
              <a:latin typeface="Work Sans" pitchFamily="2" charset="0"/>
            </a:endParaRPr>
          </a:p>
          <a:p>
            <a:pPr algn="ctr"/>
            <a:r>
              <a:rPr lang="en-GB" sz="1600" dirty="0">
                <a:latin typeface="Calibri" pitchFamily="2" charset="0"/>
              </a:rPr>
              <a:t>1.5ha</a:t>
            </a:r>
          </a:p>
          <a:p>
            <a:pPr algn="ctr"/>
            <a:r>
              <a:rPr lang="en-GB" sz="1600" dirty="0">
                <a:latin typeface="Calibri" pitchFamily="2" charset="0"/>
              </a:rPr>
              <a:t>10BU</a:t>
            </a:r>
          </a:p>
        </p:txBody>
      </p:sp>
      <p:sp>
        <p:nvSpPr>
          <p:cNvPr id="27" name="Arrow: Right 26">
            <a:extLst>
              <a:ext uri="{FF2B5EF4-FFF2-40B4-BE49-F238E27FC236}">
                <a16:creationId xmlns:a16="http://schemas.microsoft.com/office/drawing/2014/main" id="{9F64250F-5070-AE73-8ABF-A14437B7A18E}"/>
              </a:ext>
            </a:extLst>
          </p:cNvPr>
          <p:cNvSpPr/>
          <p:nvPr/>
        </p:nvSpPr>
        <p:spPr>
          <a:xfrm>
            <a:off x="8705265" y="2543556"/>
            <a:ext cx="579120" cy="384048"/>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spAutoFit/>
          </a:bodyPr>
          <a:lstStyle/>
          <a:p>
            <a:pPr algn="ctr"/>
            <a:endParaRPr lang="en-GB"/>
          </a:p>
        </p:txBody>
      </p:sp>
      <p:sp>
        <p:nvSpPr>
          <p:cNvPr id="32" name="Arrow: Right 31">
            <a:extLst>
              <a:ext uri="{FF2B5EF4-FFF2-40B4-BE49-F238E27FC236}">
                <a16:creationId xmlns:a16="http://schemas.microsoft.com/office/drawing/2014/main" id="{47F6DE29-1386-4596-B054-3B9ED1CCB298}"/>
              </a:ext>
            </a:extLst>
          </p:cNvPr>
          <p:cNvSpPr/>
          <p:nvPr/>
        </p:nvSpPr>
        <p:spPr>
          <a:xfrm>
            <a:off x="8705265" y="4477919"/>
            <a:ext cx="579120" cy="384048"/>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spAutoFit/>
          </a:bodyPr>
          <a:lstStyle/>
          <a:p>
            <a:pPr algn="ctr"/>
            <a:endParaRPr lang="en-GB"/>
          </a:p>
        </p:txBody>
      </p:sp>
      <p:sp>
        <p:nvSpPr>
          <p:cNvPr id="2" name="Title 1">
            <a:extLst>
              <a:ext uri="{FF2B5EF4-FFF2-40B4-BE49-F238E27FC236}">
                <a16:creationId xmlns:a16="http://schemas.microsoft.com/office/drawing/2014/main" id="{9DED352D-7CAF-DAA4-CFB8-6321D8F3D1E1}"/>
              </a:ext>
            </a:extLst>
          </p:cNvPr>
          <p:cNvSpPr txBox="1">
            <a:spLocks/>
          </p:cNvSpPr>
          <p:nvPr/>
        </p:nvSpPr>
        <p:spPr>
          <a:xfrm>
            <a:off x="-1196617" y="6178722"/>
            <a:ext cx="7760776" cy="756217"/>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Cera Pro Medium" panose="00000600000000000000" pitchFamily="2" charset="0"/>
                <a:ea typeface="+mj-ea"/>
                <a:cs typeface="+mj-cs"/>
              </a:defRPr>
            </a:lvl1pPr>
          </a:lstStyle>
          <a:p>
            <a:pPr algn="ctr" defTabSz="941832">
              <a:spcAft>
                <a:spcPts val="600"/>
              </a:spcAft>
            </a:pPr>
            <a:r>
              <a:rPr lang="en-GB" sz="1400" b="1" kern="1200" dirty="0">
                <a:solidFill>
                  <a:schemeClr val="tx1"/>
                </a:solidFill>
                <a:latin typeface="Calibri" pitchFamily="2" charset="0"/>
              </a:rPr>
              <a:t>Lydia Clare - </a:t>
            </a:r>
            <a:r>
              <a:rPr lang="en-GB" sz="1400" kern="1200" dirty="0">
                <a:solidFill>
                  <a:schemeClr val="tx1"/>
                </a:solidFill>
                <a:latin typeface="Calibri" pitchFamily="2" charset="0"/>
              </a:rPr>
              <a:t>Biodiversity and Nutrient Neutrality Director</a:t>
            </a:r>
            <a:endParaRPr lang="en-GB" sz="1400" dirty="0">
              <a:latin typeface="Work Sans" pitchFamily="2" charset="0"/>
            </a:endParaRPr>
          </a:p>
        </p:txBody>
      </p:sp>
      <p:sp>
        <p:nvSpPr>
          <p:cNvPr id="5" name="Title 1">
            <a:extLst>
              <a:ext uri="{FF2B5EF4-FFF2-40B4-BE49-F238E27FC236}">
                <a16:creationId xmlns:a16="http://schemas.microsoft.com/office/drawing/2014/main" id="{1893D344-5E44-A3CC-A52C-88E19AE7DD06}"/>
              </a:ext>
            </a:extLst>
          </p:cNvPr>
          <p:cNvSpPr txBox="1">
            <a:spLocks/>
          </p:cNvSpPr>
          <p:nvPr/>
        </p:nvSpPr>
        <p:spPr>
          <a:xfrm>
            <a:off x="6827400" y="6368084"/>
            <a:ext cx="5049563" cy="37749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Cera Pro Medium" panose="00000600000000000000" pitchFamily="2" charset="0"/>
                <a:ea typeface="+mj-ea"/>
                <a:cs typeface="+mj-cs"/>
              </a:defRPr>
            </a:lvl1pPr>
          </a:lstStyle>
          <a:p>
            <a:pPr algn="r"/>
            <a:r>
              <a:rPr lang="en-GB" sz="1600" b="1" dirty="0">
                <a:latin typeface="Calibri" pitchFamily="2" charset="0"/>
              </a:rPr>
              <a:t>www.environmentaltradingplatform.com</a:t>
            </a:r>
          </a:p>
        </p:txBody>
      </p:sp>
      <p:pic>
        <p:nvPicPr>
          <p:cNvPr id="6" name="Picture 5">
            <a:extLst>
              <a:ext uri="{FF2B5EF4-FFF2-40B4-BE49-F238E27FC236}">
                <a16:creationId xmlns:a16="http://schemas.microsoft.com/office/drawing/2014/main" id="{B36C402F-933F-EAC3-646B-2E52624DB9A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31549" y="-554423"/>
            <a:ext cx="3138775" cy="3138775"/>
          </a:xfrm>
          <a:prstGeom prst="rect">
            <a:avLst/>
          </a:prstGeom>
        </p:spPr>
      </p:pic>
    </p:spTree>
    <p:extLst>
      <p:ext uri="{BB962C8B-B14F-4D97-AF65-F5344CB8AC3E}">
        <p14:creationId xmlns:p14="http://schemas.microsoft.com/office/powerpoint/2010/main" val="2058365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5A429-21E1-F7E9-78AA-8198A6F86AC3}"/>
              </a:ext>
            </a:extLst>
          </p:cNvPr>
          <p:cNvSpPr>
            <a:spLocks noGrp="1"/>
          </p:cNvSpPr>
          <p:nvPr>
            <p:ph type="title"/>
          </p:nvPr>
        </p:nvSpPr>
        <p:spPr/>
        <p:txBody>
          <a:bodyPr>
            <a:spAutoFit/>
          </a:bodyPr>
          <a:lstStyle/>
          <a:p>
            <a:r>
              <a:rPr lang="en-US" sz="2000" dirty="0">
                <a:latin typeface="Calibri"/>
              </a:rPr>
              <a:t>Cost to a landowner</a:t>
            </a:r>
            <a:endParaRPr lang="en-GB" dirty="0">
              <a:latin typeface="+mj-lt"/>
            </a:endParaRPr>
          </a:p>
        </p:txBody>
      </p:sp>
      <p:sp>
        <p:nvSpPr>
          <p:cNvPr id="3" name="Text Placeholder 2">
            <a:extLst>
              <a:ext uri="{FF2B5EF4-FFF2-40B4-BE49-F238E27FC236}">
                <a16:creationId xmlns:a16="http://schemas.microsoft.com/office/drawing/2014/main" id="{30DF9104-9074-EBB4-A64F-4B2F8BCDBF2F}"/>
              </a:ext>
            </a:extLst>
          </p:cNvPr>
          <p:cNvSpPr>
            <a:spLocks noGrp="1"/>
          </p:cNvSpPr>
          <p:nvPr>
            <p:ph type="body" sz="quarter" idx="10"/>
          </p:nvPr>
        </p:nvSpPr>
        <p:spPr>
          <a:xfrm>
            <a:off x="570706" y="1614640"/>
            <a:ext cx="11050588" cy="3605474"/>
          </a:xfrm>
        </p:spPr>
        <p:txBody>
          <a:bodyPr>
            <a:spAutoFit/>
          </a:bodyPr>
          <a:lstStyle/>
          <a:p>
            <a:r>
              <a:rPr lang="en-US" sz="1200" dirty="0">
                <a:latin typeface="Calibri"/>
              </a:rPr>
              <a:t>Let's delve into a practical illustration by considering a standard arable field spanning exactly 1 hectare. Our objective is to transform this into a blend of neutral grassland and scrub in a 50/50 ratio.</a:t>
            </a:r>
          </a:p>
          <a:p>
            <a:r>
              <a:rPr lang="en-US" sz="1200" dirty="0">
                <a:latin typeface="Calibri"/>
              </a:rPr>
              <a:t>For every hectare, this conversion translates to approximately 6 BNG units. The unit price, ranging between £25,000 and £32,000, is contingent upon the land's availability in the respective area. Consequently, the minimum cost stands at £132,000 per hectare.</a:t>
            </a:r>
          </a:p>
          <a:p>
            <a:r>
              <a:rPr lang="en-US" sz="1200" dirty="0">
                <a:latin typeface="Calibri"/>
              </a:rPr>
              <a:t>Within this budget, you allocate funds for crucial components such as the baseline habitat survey (approximately £4,000), conducted by an approved ecologist. Following that, the Habitat Management and Monitoring Plan (HMMP), at around £5,000, is essential, along with securing the Section 106 agreement with the Council (cost varying based on the Local Planning Authority).</a:t>
            </a:r>
          </a:p>
          <a:p>
            <a:r>
              <a:rPr lang="en-US" sz="1200" dirty="0">
                <a:latin typeface="Calibri"/>
              </a:rPr>
              <a:t>Subsequently, the implementation of the habitat can be achieved for under £10,000 per hectare, significantly less if you have the man power &amp; machinery. While ongoing monitoring by an ecologist, depending on site size and created habitats, incurs an estimated cost of £8,000.</a:t>
            </a:r>
          </a:p>
          <a:p>
            <a:r>
              <a:rPr lang="en-US" sz="1200" dirty="0">
                <a:latin typeface="Calibri"/>
              </a:rPr>
              <a:t>It's noteworthy that certain expenses, such as the baseline survey, HMMP, Council charges, and monitoring, are one-time expenditures, not per hectare. Therefore, as you commit to a larger area for Biodiversity Net Gain (BNG), the overall cost per hectare decreases.</a:t>
            </a:r>
          </a:p>
          <a:p>
            <a:endParaRPr lang="en-US" sz="1200" dirty="0"/>
          </a:p>
          <a:p>
            <a:r>
              <a:rPr lang="en-US" sz="1200" dirty="0">
                <a:latin typeface="Calibri"/>
              </a:rPr>
              <a:t>NB - ETP is uniquely positioned to provide valuable insights into the extent of demand within specific Local Planning Authorities (LPAs) or areas. It's crucial to acknowledge that not all land is inherently suitable for Biodiversity Net Gain (BNG), and the demand for it can vary significantly across different regions. As the saying goes, "you've got to be in the right place at the right time." This underscores the importance of ETP's expertise in navigating the nuanced landscape of BNG, helping clients identify opportune locations and capitalize on favorable circumstances for successful land transactions.</a:t>
            </a:r>
          </a:p>
        </p:txBody>
      </p:sp>
      <p:sp>
        <p:nvSpPr>
          <p:cNvPr id="4" name="Title 1">
            <a:extLst>
              <a:ext uri="{FF2B5EF4-FFF2-40B4-BE49-F238E27FC236}">
                <a16:creationId xmlns:a16="http://schemas.microsoft.com/office/drawing/2014/main" id="{167DB975-0E7F-DE97-B271-3FCC0DC53C46}"/>
              </a:ext>
            </a:extLst>
          </p:cNvPr>
          <p:cNvSpPr txBox="1">
            <a:spLocks/>
          </p:cNvSpPr>
          <p:nvPr/>
        </p:nvSpPr>
        <p:spPr>
          <a:xfrm>
            <a:off x="-1031246" y="6121269"/>
            <a:ext cx="7760776" cy="756217"/>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Cera Pro Medium" panose="00000600000000000000" pitchFamily="2" charset="0"/>
                <a:ea typeface="+mj-ea"/>
                <a:cs typeface="+mj-cs"/>
              </a:defRPr>
            </a:lvl1pPr>
          </a:lstStyle>
          <a:p>
            <a:pPr algn="ctr" defTabSz="941832">
              <a:spcAft>
                <a:spcPts val="600"/>
              </a:spcAft>
            </a:pPr>
            <a:r>
              <a:rPr lang="en-GB" sz="1400" b="1" kern="1200" dirty="0">
                <a:solidFill>
                  <a:schemeClr val="tx1"/>
                </a:solidFill>
                <a:latin typeface="Calibri" pitchFamily="2" charset="0"/>
              </a:rPr>
              <a:t>Lydia Clare - </a:t>
            </a:r>
            <a:r>
              <a:rPr lang="en-GB" sz="1400" kern="1200" dirty="0">
                <a:solidFill>
                  <a:schemeClr val="tx1"/>
                </a:solidFill>
                <a:latin typeface="Calibri" pitchFamily="2" charset="0"/>
              </a:rPr>
              <a:t>Biodiversity and Nutrient Neutrality Director</a:t>
            </a:r>
            <a:endParaRPr lang="en-GB" sz="1400" dirty="0">
              <a:latin typeface="Work Sans" pitchFamily="2" charset="0"/>
            </a:endParaRPr>
          </a:p>
        </p:txBody>
      </p:sp>
      <p:sp>
        <p:nvSpPr>
          <p:cNvPr id="5" name="Title 1">
            <a:extLst>
              <a:ext uri="{FF2B5EF4-FFF2-40B4-BE49-F238E27FC236}">
                <a16:creationId xmlns:a16="http://schemas.microsoft.com/office/drawing/2014/main" id="{94999384-C32B-C696-C789-BD40D2BA4B41}"/>
              </a:ext>
            </a:extLst>
          </p:cNvPr>
          <p:cNvSpPr txBox="1">
            <a:spLocks/>
          </p:cNvSpPr>
          <p:nvPr/>
        </p:nvSpPr>
        <p:spPr>
          <a:xfrm>
            <a:off x="6721813" y="6368086"/>
            <a:ext cx="5049563" cy="37749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Cera Pro Medium" panose="00000600000000000000" pitchFamily="2" charset="0"/>
                <a:ea typeface="+mj-ea"/>
                <a:cs typeface="+mj-cs"/>
              </a:defRPr>
            </a:lvl1pPr>
          </a:lstStyle>
          <a:p>
            <a:pPr algn="r"/>
            <a:r>
              <a:rPr lang="en-GB" sz="1600" b="1" dirty="0">
                <a:latin typeface="Calibri" pitchFamily="2" charset="0"/>
              </a:rPr>
              <a:t>www.environmentaltradingplatform.com</a:t>
            </a:r>
          </a:p>
        </p:txBody>
      </p:sp>
      <p:pic>
        <p:nvPicPr>
          <p:cNvPr id="6" name="Picture 5">
            <a:extLst>
              <a:ext uri="{FF2B5EF4-FFF2-40B4-BE49-F238E27FC236}">
                <a16:creationId xmlns:a16="http://schemas.microsoft.com/office/drawing/2014/main" id="{C5B8DFF9-DE6D-80E3-7CDF-2D76B64A4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1549" y="-554423"/>
            <a:ext cx="3138775" cy="3138775"/>
          </a:xfrm>
          <a:prstGeom prst="rect">
            <a:avLst/>
          </a:prstGeom>
        </p:spPr>
      </p:pic>
    </p:spTree>
    <p:extLst>
      <p:ext uri="{BB962C8B-B14F-4D97-AF65-F5344CB8AC3E}">
        <p14:creationId xmlns:p14="http://schemas.microsoft.com/office/powerpoint/2010/main" val="1645589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9D7C3-2D9A-2427-2464-EE79F92576E3}"/>
              </a:ext>
            </a:extLst>
          </p:cNvPr>
          <p:cNvSpPr>
            <a:spLocks noGrp="1"/>
          </p:cNvSpPr>
          <p:nvPr>
            <p:ph type="title"/>
          </p:nvPr>
        </p:nvSpPr>
        <p:spPr>
          <a:xfrm>
            <a:off x="570706" y="358623"/>
            <a:ext cx="10515600" cy="730876"/>
          </a:xfrm>
        </p:spPr>
        <p:txBody>
          <a:bodyPr>
            <a:spAutoFit/>
          </a:bodyPr>
          <a:lstStyle/>
          <a:p>
            <a:r>
              <a:rPr lang="en-US" sz="2000" dirty="0">
                <a:latin typeface="Calibri"/>
              </a:rPr>
              <a:t>Payment	</a:t>
            </a:r>
            <a:endParaRPr lang="en-GB" sz="4000" dirty="0">
              <a:latin typeface="+mj-lt"/>
            </a:endParaRPr>
          </a:p>
        </p:txBody>
      </p:sp>
      <p:sp>
        <p:nvSpPr>
          <p:cNvPr id="3" name="Text Placeholder 2">
            <a:extLst>
              <a:ext uri="{FF2B5EF4-FFF2-40B4-BE49-F238E27FC236}">
                <a16:creationId xmlns:a16="http://schemas.microsoft.com/office/drawing/2014/main" id="{CA58A76C-F37B-7DF7-F1E9-B5F51BCF4372}"/>
              </a:ext>
            </a:extLst>
          </p:cNvPr>
          <p:cNvSpPr>
            <a:spLocks noGrp="1"/>
          </p:cNvSpPr>
          <p:nvPr>
            <p:ph type="body" sz="quarter" idx="10"/>
          </p:nvPr>
        </p:nvSpPr>
        <p:spPr>
          <a:xfrm>
            <a:off x="570706" y="1089499"/>
            <a:ext cx="5976009" cy="4815343"/>
          </a:xfrm>
        </p:spPr>
        <p:txBody>
          <a:bodyPr>
            <a:spAutoFit/>
          </a:bodyPr>
          <a:lstStyle/>
          <a:p>
            <a:r>
              <a:rPr lang="en-US" sz="1400" dirty="0">
                <a:latin typeface="Calibri"/>
              </a:rPr>
              <a:t>ETP serves as the vital link connecting developers and landowners, ensuring a fair and equitable compensation for the valuable services provided by the landowner. Notably, ETP adopts a proactive approach by disbursing the entire payment upfront in a lump sum upon the completion of a sale. This not only provides landowners with a substantial cash infusion but also empowers them to diversify, settle outstanding loans, or simply relish newfound financial flexibility.</a:t>
            </a:r>
          </a:p>
          <a:p>
            <a:endParaRPr lang="en-US" sz="1400" dirty="0"/>
          </a:p>
          <a:p>
            <a:r>
              <a:rPr lang="en-US" sz="1400" dirty="0">
                <a:latin typeface="Calibri"/>
              </a:rPr>
              <a:t>One of ETP's standout features is its user-friendly website, which functions as a dynamic platform for landowners to showcase their offerings to potential buyers. This streamlined interface is designed for ease of use, allowing developers to efficiently search for available units in their desired local planning authority. ETP's commitment to a level playing field is exemplified through this accessible and transparent online presence.</a:t>
            </a:r>
          </a:p>
          <a:p>
            <a:endParaRPr lang="en-US" sz="1400" dirty="0"/>
          </a:p>
          <a:p>
            <a:r>
              <a:rPr lang="en-US" sz="1400" dirty="0">
                <a:latin typeface="Calibri"/>
              </a:rPr>
              <a:t>Furthermore, ETP boasts extensive connections within the development sphere, engaging with a diverse range of players, including major PLC developers, as well as numerous small and industrial developers. This network ensures that ETP is well-positioned to facilitate mutually beneficial partnerships, contributing to the success of both landowners and developers alike.</a:t>
            </a:r>
          </a:p>
        </p:txBody>
      </p:sp>
      <p:pic>
        <p:nvPicPr>
          <p:cNvPr id="5" name="Picture 4">
            <a:extLst>
              <a:ext uri="{FF2B5EF4-FFF2-40B4-BE49-F238E27FC236}">
                <a16:creationId xmlns:a16="http://schemas.microsoft.com/office/drawing/2014/main" id="{45BAD287-4DFC-A3CA-C4BD-8A5A0A32A16F}"/>
              </a:ext>
            </a:extLst>
          </p:cNvPr>
          <p:cNvPicPr>
            <a:picLocks noChangeAspect="1"/>
          </p:cNvPicPr>
          <p:nvPr/>
        </p:nvPicPr>
        <p:blipFill>
          <a:blip r:embed="rId2"/>
          <a:stretch>
            <a:fillRect/>
          </a:stretch>
        </p:blipFill>
        <p:spPr>
          <a:xfrm>
            <a:off x="6739708" y="1684185"/>
            <a:ext cx="5103840" cy="3214215"/>
          </a:xfrm>
          <a:prstGeom prst="rect">
            <a:avLst/>
          </a:prstGeom>
        </p:spPr>
      </p:pic>
      <p:sp>
        <p:nvSpPr>
          <p:cNvPr id="6" name="Title 1">
            <a:extLst>
              <a:ext uri="{FF2B5EF4-FFF2-40B4-BE49-F238E27FC236}">
                <a16:creationId xmlns:a16="http://schemas.microsoft.com/office/drawing/2014/main" id="{F4D92D9F-882B-8CB5-621C-F51CACD339A4}"/>
              </a:ext>
            </a:extLst>
          </p:cNvPr>
          <p:cNvSpPr txBox="1">
            <a:spLocks/>
          </p:cNvSpPr>
          <p:nvPr/>
        </p:nvSpPr>
        <p:spPr>
          <a:xfrm>
            <a:off x="6721813" y="6368086"/>
            <a:ext cx="5049563" cy="37749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Cera Pro Medium" panose="00000600000000000000" pitchFamily="2" charset="0"/>
                <a:ea typeface="+mj-ea"/>
                <a:cs typeface="+mj-cs"/>
              </a:defRPr>
            </a:lvl1pPr>
          </a:lstStyle>
          <a:p>
            <a:pPr algn="r"/>
            <a:r>
              <a:rPr lang="en-GB" sz="1600" b="1" dirty="0">
                <a:latin typeface="Calibri" pitchFamily="2" charset="0"/>
              </a:rPr>
              <a:t>www.environmentaltradingplatform.com</a:t>
            </a:r>
          </a:p>
        </p:txBody>
      </p:sp>
      <p:sp>
        <p:nvSpPr>
          <p:cNvPr id="7" name="Title 1">
            <a:extLst>
              <a:ext uri="{FF2B5EF4-FFF2-40B4-BE49-F238E27FC236}">
                <a16:creationId xmlns:a16="http://schemas.microsoft.com/office/drawing/2014/main" id="{63EC2F1B-A993-1E02-CFCB-1379B883C4B6}"/>
              </a:ext>
            </a:extLst>
          </p:cNvPr>
          <p:cNvSpPr txBox="1">
            <a:spLocks/>
          </p:cNvSpPr>
          <p:nvPr/>
        </p:nvSpPr>
        <p:spPr>
          <a:xfrm>
            <a:off x="-1031246" y="6121269"/>
            <a:ext cx="7760776" cy="756217"/>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Cera Pro Medium" panose="00000600000000000000" pitchFamily="2" charset="0"/>
                <a:ea typeface="+mj-ea"/>
                <a:cs typeface="+mj-cs"/>
              </a:defRPr>
            </a:lvl1pPr>
          </a:lstStyle>
          <a:p>
            <a:pPr algn="ctr" defTabSz="941832">
              <a:spcAft>
                <a:spcPts val="600"/>
              </a:spcAft>
            </a:pPr>
            <a:r>
              <a:rPr lang="en-GB" sz="1400" b="1" kern="1200" dirty="0">
                <a:solidFill>
                  <a:schemeClr val="tx1"/>
                </a:solidFill>
                <a:latin typeface="Calibri" pitchFamily="2" charset="0"/>
              </a:rPr>
              <a:t>Lydia Clare - </a:t>
            </a:r>
            <a:r>
              <a:rPr lang="en-GB" sz="1400" kern="1200" dirty="0">
                <a:solidFill>
                  <a:schemeClr val="tx1"/>
                </a:solidFill>
                <a:latin typeface="Calibri" pitchFamily="2" charset="0"/>
              </a:rPr>
              <a:t>Biodiversity and Nutrient Neutrality Director</a:t>
            </a:r>
            <a:endParaRPr lang="en-GB" sz="1400" dirty="0">
              <a:latin typeface="Work Sans" pitchFamily="2" charset="0"/>
            </a:endParaRPr>
          </a:p>
        </p:txBody>
      </p:sp>
      <p:pic>
        <p:nvPicPr>
          <p:cNvPr id="8" name="Picture 7">
            <a:extLst>
              <a:ext uri="{FF2B5EF4-FFF2-40B4-BE49-F238E27FC236}">
                <a16:creationId xmlns:a16="http://schemas.microsoft.com/office/drawing/2014/main" id="{599D80E8-9595-1B63-7D39-01744A55C9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1549" y="-554423"/>
            <a:ext cx="3138775" cy="3138775"/>
          </a:xfrm>
          <a:prstGeom prst="rect">
            <a:avLst/>
          </a:prstGeom>
        </p:spPr>
      </p:pic>
    </p:spTree>
    <p:extLst>
      <p:ext uri="{BB962C8B-B14F-4D97-AF65-F5344CB8AC3E}">
        <p14:creationId xmlns:p14="http://schemas.microsoft.com/office/powerpoint/2010/main" val="3783569969"/>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71dda9a-7273-4dad-9d4c-4ef7f4bbc1eb">
      <Terms xmlns="http://schemas.microsoft.com/office/infopath/2007/PartnerControls"/>
    </lcf76f155ced4ddcb4097134ff3c332f>
    <TaxCatchAll xmlns="a0b8423f-be46-4b05-bad0-02b04038367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9F39DDF4E640B46919879F1B02DC12C" ma:contentTypeVersion="14" ma:contentTypeDescription="Create a new document." ma:contentTypeScope="" ma:versionID="5dc7df1826c01849bdf23ccafd86acad">
  <xsd:schema xmlns:xsd="http://www.w3.org/2001/XMLSchema" xmlns:xs="http://www.w3.org/2001/XMLSchema" xmlns:p="http://schemas.microsoft.com/office/2006/metadata/properties" xmlns:ns2="f71dda9a-7273-4dad-9d4c-4ef7f4bbc1eb" xmlns:ns3="a0b8423f-be46-4b05-bad0-02b040383678" targetNamespace="http://schemas.microsoft.com/office/2006/metadata/properties" ma:root="true" ma:fieldsID="614a7e961cb40089d9e2de65b8486f22" ns2:_="" ns3:_="">
    <xsd:import namespace="f71dda9a-7273-4dad-9d4c-4ef7f4bbc1eb"/>
    <xsd:import namespace="a0b8423f-be46-4b05-bad0-02b04038367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ServiceObjectDetectorVersion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1dda9a-7273-4dad-9d4c-4ef7f4bbc1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120bbae2-0c5a-4938-910d-7b2c76cb2b72"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Location" ma:index="14" nillable="true" ma:displayName="Location" ma:indexed="true"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0b8423f-be46-4b05-bad0-02b04038367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c780c52-ad20-4b01-805a-fafe53ff50c9}" ma:internalName="TaxCatchAll" ma:showField="CatchAllData" ma:web="a0b8423f-be46-4b05-bad0-02b04038367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ECF869-DE7B-4553-BE01-21934DB0485A}">
  <ds:schemaRefs>
    <ds:schemaRef ds:uri="a0b8423f-be46-4b05-bad0-02b040383678"/>
    <ds:schemaRef ds:uri="f71dda9a-7273-4dad-9d4c-4ef7f4bbc1eb"/>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0943CF9-7806-4C88-9EE7-9420E002B50D}">
  <ds:schemaRefs>
    <ds:schemaRef ds:uri="http://schemas.microsoft.com/sharepoint/v3/contenttype/forms"/>
  </ds:schemaRefs>
</ds:datastoreItem>
</file>

<file path=customXml/itemProps3.xml><?xml version="1.0" encoding="utf-8"?>
<ds:datastoreItem xmlns:ds="http://schemas.openxmlformats.org/officeDocument/2006/customXml" ds:itemID="{60CE28AD-60BC-465A-ABA3-9BF8D0FE0D0C}">
  <ds:schemaRefs>
    <ds:schemaRef ds:uri="a0b8423f-be46-4b05-bad0-02b040383678"/>
    <ds:schemaRef ds:uri="f71dda9a-7273-4dad-9d4c-4ef7f4bbc1e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TM03457491[[fn=Metropolitan]]</Template>
  <TotalTime>182</TotalTime>
  <Words>2848</Words>
  <Application>Microsoft Office PowerPoint</Application>
  <PresentationFormat>Widescreen</PresentationFormat>
  <Paragraphs>178</Paragraphs>
  <Slides>15</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Work Sans</vt:lpstr>
      <vt:lpstr>Times New Roman</vt:lpstr>
      <vt:lpstr>Calibri Light</vt:lpstr>
      <vt:lpstr>Josefin Sans</vt:lpstr>
      <vt:lpstr>Cera Pro Medium</vt:lpstr>
      <vt:lpstr>Calibri</vt:lpstr>
      <vt:lpstr>Arial</vt:lpstr>
      <vt:lpstr>Metropolitan</vt:lpstr>
      <vt:lpstr>PowerPoint Presentation</vt:lpstr>
      <vt:lpstr>What is Biodiversity?</vt:lpstr>
      <vt:lpstr>The three pillars of sustainable development</vt:lpstr>
      <vt:lpstr>Mitigation Hierarchy</vt:lpstr>
      <vt:lpstr>The Biodiversity Metrics</vt:lpstr>
      <vt:lpstr>Core Factors</vt:lpstr>
      <vt:lpstr>Trading Rules</vt:lpstr>
      <vt:lpstr>Cost to a landowner</vt:lpstr>
      <vt:lpstr>Payment </vt:lpstr>
      <vt:lpstr>What is Nutrient Neutrality?</vt:lpstr>
      <vt:lpstr>What areas are affected?</vt:lpstr>
      <vt:lpstr>What is a nutrient credit and how does the process work? </vt:lpstr>
      <vt:lpstr>Working Example</vt:lpstr>
      <vt:lpstr>Moving forward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Nokes</dc:creator>
  <cp:lastModifiedBy>Alison Bone</cp:lastModifiedBy>
  <cp:revision>12</cp:revision>
  <dcterms:created xsi:type="dcterms:W3CDTF">2022-06-08T12:49:59Z</dcterms:created>
  <dcterms:modified xsi:type="dcterms:W3CDTF">2025-05-07T16:45:02Z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0x01010019F39DDF4E640B46919879F1B02DC12C</vt:lpwstr>
  </property>
  <property fmtid="{D5CDD505-2E9C-101B-9397-08002B2CF9AE}" pid="3" name="MediaServiceImageTags">
    <vt:lpwstr/>
  </property>
</Properties>
</file>