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92" r:id="rId1"/>
    <p:sldMasterId id="2147483852" r:id="rId2"/>
  </p:sldMasterIdLst>
  <p:notesMasterIdLst>
    <p:notesMasterId r:id="rId41"/>
  </p:notesMasterIdLst>
  <p:handoutMasterIdLst>
    <p:handoutMasterId r:id="rId42"/>
  </p:handoutMasterIdLst>
  <p:sldIdLst>
    <p:sldId id="593" r:id="rId3"/>
    <p:sldId id="588" r:id="rId4"/>
    <p:sldId id="603" r:id="rId5"/>
    <p:sldId id="434" r:id="rId6"/>
    <p:sldId id="601" r:id="rId7"/>
    <p:sldId id="558" r:id="rId8"/>
    <p:sldId id="559" r:id="rId9"/>
    <p:sldId id="594" r:id="rId10"/>
    <p:sldId id="604" r:id="rId11"/>
    <p:sldId id="573" r:id="rId12"/>
    <p:sldId id="579" r:id="rId13"/>
    <p:sldId id="473" r:id="rId14"/>
    <p:sldId id="608" r:id="rId15"/>
    <p:sldId id="556" r:id="rId16"/>
    <p:sldId id="546" r:id="rId17"/>
    <p:sldId id="501" r:id="rId18"/>
    <p:sldId id="502" r:id="rId19"/>
    <p:sldId id="504" r:id="rId20"/>
    <p:sldId id="506" r:id="rId21"/>
    <p:sldId id="507" r:id="rId22"/>
    <p:sldId id="513" r:id="rId23"/>
    <p:sldId id="514" r:id="rId24"/>
    <p:sldId id="569" r:id="rId25"/>
    <p:sldId id="517" r:id="rId26"/>
    <p:sldId id="519" r:id="rId27"/>
    <p:sldId id="522" r:id="rId28"/>
    <p:sldId id="606" r:id="rId29"/>
    <p:sldId id="589" r:id="rId30"/>
    <p:sldId id="567" r:id="rId31"/>
    <p:sldId id="602" r:id="rId32"/>
    <p:sldId id="586" r:id="rId33"/>
    <p:sldId id="600" r:id="rId34"/>
    <p:sldId id="585" r:id="rId35"/>
    <p:sldId id="587" r:id="rId36"/>
    <p:sldId id="607" r:id="rId37"/>
    <p:sldId id="591" r:id="rId38"/>
    <p:sldId id="590" r:id="rId39"/>
    <p:sldId id="428" r:id="rId40"/>
  </p:sldIdLst>
  <p:sldSz cx="9144000" cy="6858000" type="screen4x3"/>
  <p:notesSz cx="6794500" cy="9931400"/>
  <p:defaultTextStyle>
    <a:defPPr>
      <a:defRPr lang="en-I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8900"/>
    <a:srgbClr val="00614B"/>
    <a:srgbClr val="FF0000"/>
    <a:srgbClr val="FFC000"/>
    <a:srgbClr val="FFFF00"/>
    <a:srgbClr val="FFCCCC"/>
    <a:srgbClr val="CBE1E7"/>
    <a:srgbClr val="FF6565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8" autoAdjust="0"/>
    <p:restoredTop sz="96529" autoAdjust="0"/>
  </p:normalViewPr>
  <p:slideViewPr>
    <p:cSldViewPr>
      <p:cViewPr>
        <p:scale>
          <a:sx n="77" d="100"/>
          <a:sy n="77" d="100"/>
        </p:scale>
        <p:origin x="-7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trick\Google%20Drive\Marketing\cover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16273105966462"/>
          <c:y val="1.6327529801186381E-2"/>
          <c:w val="0.88224919453394068"/>
          <c:h val="0.90326809723035362"/>
        </c:manualLayout>
      </c:layout>
      <c:bar3DChart>
        <c:barDir val="col"/>
        <c:grouping val="standard"/>
        <c:varyColors val="0"/>
        <c:ser>
          <c:idx val="4"/>
          <c:order val="0"/>
          <c:tx>
            <c:strRef>
              <c:f>Sheet1!$S$15</c:f>
              <c:strCache>
                <c:ptCount val="1"/>
                <c:pt idx="0">
                  <c:v>Poultry Manure</c:v>
                </c:pt>
              </c:strCache>
            </c:strRef>
          </c:tx>
          <c:invertIfNegative val="0"/>
          <c:cat>
            <c:numRef>
              <c:f>Sheet1!$O$16:$O$35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Sheet1!$S$16:$S$35</c:f>
              <c:numCache>
                <c:formatCode>_(* #,##0.00_);_(* \(#,##0.00\);_(* "-"??_);_(@_)</c:formatCode>
                <c:ptCount val="20"/>
                <c:pt idx="0" formatCode="_-* #,##0_-;\-* #,##0_-;_-* &quot;-&quot;??_-;_-@_-">
                  <c:v>10937.5</c:v>
                </c:pt>
                <c:pt idx="1">
                  <c:v>11375</c:v>
                </c:pt>
                <c:pt idx="2">
                  <c:v>11830</c:v>
                </c:pt>
                <c:pt idx="3">
                  <c:v>12303.2</c:v>
                </c:pt>
                <c:pt idx="4">
                  <c:v>12795.328000000001</c:v>
                </c:pt>
                <c:pt idx="5">
                  <c:v>13307.141120000002</c:v>
                </c:pt>
                <c:pt idx="6">
                  <c:v>13839.426764800002</c:v>
                </c:pt>
                <c:pt idx="7">
                  <c:v>14393.003835392003</c:v>
                </c:pt>
                <c:pt idx="8">
                  <c:v>14968.723988807684</c:v>
                </c:pt>
                <c:pt idx="9">
                  <c:v>15567.472948359991</c:v>
                </c:pt>
                <c:pt idx="10">
                  <c:v>16190.171866294391</c:v>
                </c:pt>
                <c:pt idx="11">
                  <c:v>16837.778740946167</c:v>
                </c:pt>
                <c:pt idx="12">
                  <c:v>17511.289890584016</c:v>
                </c:pt>
                <c:pt idx="13">
                  <c:v>18211.741486207378</c:v>
                </c:pt>
                <c:pt idx="14">
                  <c:v>18940.211145655674</c:v>
                </c:pt>
                <c:pt idx="15">
                  <c:v>19697.819591481901</c:v>
                </c:pt>
                <c:pt idx="16">
                  <c:v>20485.732375141179</c:v>
                </c:pt>
                <c:pt idx="17">
                  <c:v>21305.161670146827</c:v>
                </c:pt>
                <c:pt idx="18">
                  <c:v>22157.3681369527</c:v>
                </c:pt>
                <c:pt idx="19">
                  <c:v>23043.66286243081</c:v>
                </c:pt>
              </c:numCache>
            </c:numRef>
          </c:val>
        </c:ser>
        <c:ser>
          <c:idx val="3"/>
          <c:order val="1"/>
          <c:tx>
            <c:strRef>
              <c:f>Sheet1!$R$15</c:f>
              <c:strCache>
                <c:ptCount val="1"/>
                <c:pt idx="0">
                  <c:v>Wet Woodchip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Sheet1!$O$16:$O$35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Sheet1!$R$16:$R$35</c:f>
              <c:numCache>
                <c:formatCode>_(* #,##0.00_);_(* \(#,##0.00\);_(* "-"??_);_(@_)</c:formatCode>
                <c:ptCount val="20"/>
                <c:pt idx="0" formatCode="_-* #,##0_-;\-* #,##0_-;_-* &quot;-&quot;??_-;_-@_-">
                  <c:v>62783.232628398786</c:v>
                </c:pt>
                <c:pt idx="1">
                  <c:v>65294.561933534736</c:v>
                </c:pt>
                <c:pt idx="2">
                  <c:v>67906.344410876132</c:v>
                </c:pt>
                <c:pt idx="3">
                  <c:v>70622.598187311174</c:v>
                </c:pt>
                <c:pt idx="4">
                  <c:v>73447.502114803618</c:v>
                </c:pt>
                <c:pt idx="5">
                  <c:v>76385.402199395758</c:v>
                </c:pt>
                <c:pt idx="6">
                  <c:v>79440.818287371585</c:v>
                </c:pt>
                <c:pt idx="7">
                  <c:v>82618.451018866457</c:v>
                </c:pt>
                <c:pt idx="8">
                  <c:v>85923.189059621116</c:v>
                </c:pt>
                <c:pt idx="9">
                  <c:v>89360.116622005968</c:v>
                </c:pt>
                <c:pt idx="10">
                  <c:v>92934.521286886215</c:v>
                </c:pt>
                <c:pt idx="11">
                  <c:v>96651.902138361664</c:v>
                </c:pt>
                <c:pt idx="12">
                  <c:v>100517.97822389613</c:v>
                </c:pt>
                <c:pt idx="13">
                  <c:v>104538.69735285199</c:v>
                </c:pt>
                <c:pt idx="14">
                  <c:v>108720.24524696608</c:v>
                </c:pt>
                <c:pt idx="15">
                  <c:v>113069.05505684472</c:v>
                </c:pt>
                <c:pt idx="16">
                  <c:v>117591.81725911851</c:v>
                </c:pt>
                <c:pt idx="17">
                  <c:v>122295.48994948326</c:v>
                </c:pt>
                <c:pt idx="18">
                  <c:v>127187.3095474626</c:v>
                </c:pt>
                <c:pt idx="19">
                  <c:v>132274.8019293611</c:v>
                </c:pt>
              </c:numCache>
            </c:numRef>
          </c:val>
        </c:ser>
        <c:ser>
          <c:idx val="2"/>
          <c:order val="2"/>
          <c:tx>
            <c:strRef>
              <c:f>Sheet1!$Q$15</c:f>
              <c:strCache>
                <c:ptCount val="1"/>
                <c:pt idx="0">
                  <c:v>Dry Woodchip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numRef>
              <c:f>Sheet1!$O$16:$O$35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Sheet1!$Q$16:$Q$35</c:f>
              <c:numCache>
                <c:formatCode>_(* #,##0.00_);_(* \(#,##0.00\);_(* "-"??_);_(@_)</c:formatCode>
                <c:ptCount val="20"/>
                <c:pt idx="0" formatCode="_-* #,##0_-;\-* #,##0_-;_-* &quot;-&quot;??_-;_-@_-">
                  <c:v>103125</c:v>
                </c:pt>
                <c:pt idx="1">
                  <c:v>109312.5</c:v>
                </c:pt>
                <c:pt idx="2">
                  <c:v>115871.25</c:v>
                </c:pt>
                <c:pt idx="3">
                  <c:v>122823.52500000001</c:v>
                </c:pt>
                <c:pt idx="4">
                  <c:v>130192.93650000001</c:v>
                </c:pt>
                <c:pt idx="5">
                  <c:v>138004.51269000003</c:v>
                </c:pt>
                <c:pt idx="6">
                  <c:v>146284.78345140003</c:v>
                </c:pt>
                <c:pt idx="7">
                  <c:v>155061.87045848405</c:v>
                </c:pt>
                <c:pt idx="8">
                  <c:v>164365.58268599308</c:v>
                </c:pt>
                <c:pt idx="9">
                  <c:v>174227.51764715268</c:v>
                </c:pt>
                <c:pt idx="10">
                  <c:v>184681.16870598184</c:v>
                </c:pt>
                <c:pt idx="11">
                  <c:v>195762.03882834077</c:v>
                </c:pt>
                <c:pt idx="12">
                  <c:v>207507.76115804122</c:v>
                </c:pt>
                <c:pt idx="13">
                  <c:v>219958.2268275237</c:v>
                </c:pt>
                <c:pt idx="14">
                  <c:v>233155.72043717513</c:v>
                </c:pt>
                <c:pt idx="15">
                  <c:v>247145.06366340566</c:v>
                </c:pt>
                <c:pt idx="16">
                  <c:v>261973.76748321002</c:v>
                </c:pt>
                <c:pt idx="17">
                  <c:v>277692.19353220263</c:v>
                </c:pt>
                <c:pt idx="18">
                  <c:v>294353.72514413478</c:v>
                </c:pt>
                <c:pt idx="19">
                  <c:v>312014.94865278288</c:v>
                </c:pt>
              </c:numCache>
            </c:numRef>
          </c:val>
        </c:ser>
        <c:ser>
          <c:idx val="1"/>
          <c:order val="3"/>
          <c:tx>
            <c:strRef>
              <c:f>Sheet1!$P$15</c:f>
              <c:strCache>
                <c:ptCount val="1"/>
                <c:pt idx="0">
                  <c:v>LPG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Sheet1!$O$16:$O$35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Sheet1!$P$16:$P$35</c:f>
              <c:numCache>
                <c:formatCode>_(* #,##0.00_);_(* \(#,##0.00\);_(* "-"??_);_(@_)</c:formatCode>
                <c:ptCount val="20"/>
                <c:pt idx="0" formatCode="_-* #,##0_-;\-* #,##0_-;_-* &quot;-&quot;??_-;_-@_-">
                  <c:v>140098.31460674157</c:v>
                </c:pt>
                <c:pt idx="1">
                  <c:v>148504.21348314607</c:v>
                </c:pt>
                <c:pt idx="2">
                  <c:v>157414.46629213484</c:v>
                </c:pt>
                <c:pt idx="3">
                  <c:v>166859.33426966294</c:v>
                </c:pt>
                <c:pt idx="4">
                  <c:v>176870.89432584273</c:v>
                </c:pt>
                <c:pt idx="5">
                  <c:v>187483.1479853933</c:v>
                </c:pt>
                <c:pt idx="6">
                  <c:v>198732.13686451691</c:v>
                </c:pt>
                <c:pt idx="7">
                  <c:v>210656.06507638795</c:v>
                </c:pt>
                <c:pt idx="8">
                  <c:v>223295.42898097125</c:v>
                </c:pt>
                <c:pt idx="9">
                  <c:v>236693.15471982953</c:v>
                </c:pt>
                <c:pt idx="10">
                  <c:v>250894.74400301932</c:v>
                </c:pt>
                <c:pt idx="11">
                  <c:v>265948.42864320049</c:v>
                </c:pt>
                <c:pt idx="12">
                  <c:v>281905.33436179254</c:v>
                </c:pt>
                <c:pt idx="13">
                  <c:v>298819.65442350012</c:v>
                </c:pt>
                <c:pt idx="14">
                  <c:v>316748.83368891012</c:v>
                </c:pt>
                <c:pt idx="15">
                  <c:v>335753.76371024473</c:v>
                </c:pt>
                <c:pt idx="16">
                  <c:v>355898.98953285941</c:v>
                </c:pt>
                <c:pt idx="17">
                  <c:v>377252.928904831</c:v>
                </c:pt>
                <c:pt idx="18">
                  <c:v>399888.10463912087</c:v>
                </c:pt>
                <c:pt idx="19">
                  <c:v>423881.39091746812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37361536"/>
        <c:axId val="37363072"/>
        <c:axId val="62472640"/>
      </c:bar3DChart>
      <c:catAx>
        <c:axId val="3736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7363072"/>
        <c:crosses val="autoZero"/>
        <c:auto val="1"/>
        <c:lblAlgn val="ctr"/>
        <c:lblOffset val="100"/>
        <c:noMultiLvlLbl val="0"/>
      </c:catAx>
      <c:valAx>
        <c:axId val="37363072"/>
        <c:scaling>
          <c:orientation val="minMax"/>
        </c:scaling>
        <c:delete val="0"/>
        <c:axPos val="l"/>
        <c:majorGridlines/>
        <c:numFmt formatCode="[$£-809]#,##0" sourceLinked="0"/>
        <c:majorTickMark val="none"/>
        <c:minorTickMark val="none"/>
        <c:tickLblPos val="nextTo"/>
        <c:spPr>
          <a:ln w="9525">
            <a:noFill/>
          </a:ln>
        </c:spPr>
        <c:crossAx val="37361536"/>
        <c:crosses val="autoZero"/>
        <c:crossBetween val="between"/>
      </c:valAx>
      <c:serAx>
        <c:axId val="62472640"/>
        <c:scaling>
          <c:orientation val="minMax"/>
        </c:scaling>
        <c:delete val="1"/>
        <c:axPos val="b"/>
        <c:majorTickMark val="out"/>
        <c:minorTickMark val="none"/>
        <c:tickLblPos val="nextTo"/>
        <c:crossAx val="37363072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024" cy="4971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71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2687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7890" y="9432687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B3223-8089-44E2-8FB0-2404AEDE8603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75933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8" y="1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5" y="4717415"/>
            <a:ext cx="4982633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E" noProof="0" smtClean="0"/>
              <a:t>Click to edit Master text styles</a:t>
            </a:r>
          </a:p>
          <a:p>
            <a:pPr lvl="1"/>
            <a:r>
              <a:rPr lang="en-IE" noProof="0" smtClean="0"/>
              <a:t>Second level</a:t>
            </a:r>
          </a:p>
          <a:p>
            <a:pPr lvl="2"/>
            <a:r>
              <a:rPr lang="en-IE" noProof="0" smtClean="0"/>
              <a:t>Third level</a:t>
            </a:r>
          </a:p>
          <a:p>
            <a:pPr lvl="3"/>
            <a:r>
              <a:rPr lang="en-IE" noProof="0" smtClean="0"/>
              <a:t>Fourth level</a:t>
            </a:r>
          </a:p>
          <a:p>
            <a:pPr lvl="4"/>
            <a:r>
              <a:rPr lang="en-IE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8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B25C2624-FF45-4F93-8F77-2489C821DEC7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575907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5F64C-DC80-41D5-9CFE-15EA59BFF67B}" type="slidenum">
              <a:rPr lang="en-IE" smtClean="0">
                <a:solidFill>
                  <a:prstClr val="black"/>
                </a:solidFill>
              </a:rPr>
              <a:pPr/>
              <a:t>2</a:t>
            </a:fld>
            <a:endParaRPr lang="en-IE" dirty="0" smtClean="0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5F64C-DC80-41D5-9CFE-15EA59BFF67B}" type="slidenum">
              <a:rPr lang="en-IE" smtClean="0">
                <a:solidFill>
                  <a:prstClr val="black"/>
                </a:solidFill>
              </a:rPr>
              <a:pPr/>
              <a:t>13</a:t>
            </a:fld>
            <a:endParaRPr lang="en-IE" dirty="0" smtClean="0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5F64C-DC80-41D5-9CFE-15EA59BFF67B}" type="slidenum">
              <a:rPr lang="en-IE" smtClean="0">
                <a:solidFill>
                  <a:prstClr val="black"/>
                </a:solidFill>
              </a:rPr>
              <a:pPr/>
              <a:t>27</a:t>
            </a:fld>
            <a:endParaRPr lang="en-IE" dirty="0" smtClean="0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5F64C-DC80-41D5-9CFE-15EA59BFF67B}" type="slidenum">
              <a:rPr lang="en-IE" smtClean="0">
                <a:solidFill>
                  <a:prstClr val="black"/>
                </a:solidFill>
              </a:rPr>
              <a:pPr/>
              <a:t>35</a:t>
            </a:fld>
            <a:endParaRPr lang="en-IE" dirty="0" smtClean="0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5F64C-DC80-41D5-9CFE-15EA59BFF67B}" type="slidenum">
              <a:rPr lang="en-IE" smtClean="0">
                <a:solidFill>
                  <a:prstClr val="black"/>
                </a:solidFill>
              </a:rPr>
              <a:pPr/>
              <a:t>36</a:t>
            </a:fld>
            <a:endParaRPr lang="en-IE" dirty="0" smtClean="0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5F64C-DC80-41D5-9CFE-15EA59BFF67B}" type="slidenum">
              <a:rPr lang="en-IE" smtClean="0">
                <a:solidFill>
                  <a:prstClr val="black"/>
                </a:solidFill>
              </a:rPr>
              <a:pPr/>
              <a:t>37</a:t>
            </a:fld>
            <a:endParaRPr lang="en-IE" dirty="0" smtClean="0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5F64C-DC80-41D5-9CFE-15EA59BFF67B}" type="slidenum">
              <a:rPr lang="en-IE" smtClean="0">
                <a:solidFill>
                  <a:prstClr val="black"/>
                </a:solidFill>
              </a:rPr>
              <a:pPr/>
              <a:t>3</a:t>
            </a:fld>
            <a:endParaRPr lang="en-IE" dirty="0" smtClean="0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F6B364-DA02-42A2-9E78-9917063571D5}" type="slidenum">
              <a:rPr lang="en-IE" smtClean="0">
                <a:latin typeface="Arial" pitchFamily="34" charset="0"/>
                <a:ea typeface="ＭＳ Ｐゴシック"/>
                <a:cs typeface="ＭＳ Ｐゴシック"/>
              </a:rPr>
              <a:pPr/>
              <a:t>4</a:t>
            </a:fld>
            <a:endParaRPr lang="en-IE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8F70A6-55C2-4F21-A11C-BA97F9FE4B3C}" type="slidenum">
              <a:rPr lang="en-IE" smtClean="0"/>
              <a:pPr/>
              <a:t>6</a:t>
            </a:fld>
            <a:endParaRPr lang="en-IE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66F175-FDA5-4B1D-B0BB-FBB3189E6887}" type="slidenum">
              <a:rPr lang="en-IE" smtClean="0"/>
              <a:pPr/>
              <a:t>7</a:t>
            </a:fld>
            <a:endParaRPr lang="en-IE" dirty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66F175-FDA5-4B1D-B0BB-FBB3189E6887}" type="slidenum">
              <a:rPr lang="en-IE" smtClean="0"/>
              <a:pPr/>
              <a:t>8</a:t>
            </a:fld>
            <a:endParaRPr lang="en-IE" dirty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5F64C-DC80-41D5-9CFE-15EA59BFF67B}" type="slidenum">
              <a:rPr lang="en-IE" smtClean="0">
                <a:solidFill>
                  <a:prstClr val="black"/>
                </a:solidFill>
              </a:rPr>
              <a:pPr/>
              <a:t>9</a:t>
            </a:fld>
            <a:endParaRPr lang="en-IE" dirty="0" smtClean="0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5F64C-DC80-41D5-9CFE-15EA59BFF67B}" type="slidenum">
              <a:rPr lang="en-IE" smtClean="0">
                <a:latin typeface="Arial" pitchFamily="34" charset="0"/>
                <a:ea typeface="ＭＳ Ｐゴシック"/>
                <a:cs typeface="ＭＳ Ｐゴシック"/>
              </a:rPr>
              <a:pPr/>
              <a:t>11</a:t>
            </a:fld>
            <a:endParaRPr lang="en-IE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13B308-0FDD-46D7-B030-12969D147FD0}" type="slidenum">
              <a:rPr lang="en-IE" smtClean="0">
                <a:latin typeface="Arial" pitchFamily="34" charset="0"/>
                <a:ea typeface="ＭＳ Ｐゴシック"/>
                <a:cs typeface="ＭＳ Ｐゴシック"/>
              </a:rPr>
              <a:pPr/>
              <a:t>12</a:t>
            </a:fld>
            <a:endParaRPr lang="en-IE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100811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6400800" cy="10081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5144" y="6550322"/>
            <a:ext cx="2133600" cy="279698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November 2011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525344"/>
            <a:ext cx="2895600" cy="279698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IE" smtClean="0"/>
              <a:t>BHSL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3896" y="6550322"/>
            <a:ext cx="2133600" cy="279698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A303573-C7A0-4024-AA1C-E17D73E6EFFC}" type="slidenum">
              <a:rPr lang="en-IE" smtClean="0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67749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 smtClean="0"/>
              <a:t>BHSL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98DEC6-E585-4D3F-BB62-F0F842BF98FD}" type="slidenum">
              <a:rPr lang="en-IE" smtClean="0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18519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 smtClean="0"/>
              <a:t>BHSL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99FE4D-8BCC-47C9-8F27-4853982D3717}" type="slidenum">
              <a:rPr lang="en-IE" smtClean="0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42736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100811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6400800" cy="10081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5144" y="6550322"/>
            <a:ext cx="2133600" cy="279698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275DDC19-B4A1-4FAF-8096-3559C9F391AC}" type="datetimeFigureOut">
              <a:rPr lang="en-IE" smtClean="0">
                <a:solidFill>
                  <a:prstClr val="black"/>
                </a:solidFill>
              </a:rPr>
              <a:pPr/>
              <a:t>18/04/2013</a:t>
            </a:fld>
            <a:endParaRPr lang="en-IE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525344"/>
            <a:ext cx="2895600" cy="279698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endParaRPr lang="en-I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3896" y="6550322"/>
            <a:ext cx="2133600" cy="279698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C15BD554-BC53-4DF3-A59D-5BD6064406D6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05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DC19-B4A1-4FAF-8096-3559C9F391AC}" type="datetimeFigureOut">
              <a:rPr lang="en-IE" smtClean="0">
                <a:solidFill>
                  <a:prstClr val="white"/>
                </a:solidFill>
              </a:rPr>
              <a:pPr/>
              <a:t>18/04/2013</a:t>
            </a:fld>
            <a:endParaRPr lang="en-IE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D554-BC53-4DF3-A59D-5BD6064406D6}" type="slidenum">
              <a:rPr lang="en-IE" smtClean="0">
                <a:solidFill>
                  <a:prstClr val="white"/>
                </a:solidFill>
              </a:rPr>
              <a:pPr/>
              <a:t>‹#›</a:t>
            </a:fld>
            <a:endParaRPr lang="en-I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04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DC19-B4A1-4FAF-8096-3559C9F391AC}" type="datetimeFigureOut">
              <a:rPr lang="en-IE" smtClean="0">
                <a:solidFill>
                  <a:prstClr val="white"/>
                </a:solidFill>
              </a:rPr>
              <a:pPr/>
              <a:t>18/04/2013</a:t>
            </a:fld>
            <a:endParaRPr lang="en-IE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D554-BC53-4DF3-A59D-5BD6064406D6}" type="slidenum">
              <a:rPr lang="en-IE" smtClean="0">
                <a:solidFill>
                  <a:prstClr val="white"/>
                </a:solidFill>
              </a:rPr>
              <a:pPr/>
              <a:t>‹#›</a:t>
            </a:fld>
            <a:endParaRPr lang="en-I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203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196752"/>
            <a:ext cx="4388296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316288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DC19-B4A1-4FAF-8096-3559C9F391AC}" type="datetimeFigureOut">
              <a:rPr lang="en-IE" smtClean="0">
                <a:solidFill>
                  <a:prstClr val="white"/>
                </a:solidFill>
              </a:rPr>
              <a:pPr/>
              <a:t>18/04/2013</a:t>
            </a:fld>
            <a:endParaRPr lang="en-IE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D554-BC53-4DF3-A59D-5BD6064406D6}" type="slidenum">
              <a:rPr lang="en-IE" smtClean="0">
                <a:solidFill>
                  <a:prstClr val="white"/>
                </a:solidFill>
              </a:rPr>
              <a:pPr/>
              <a:t>‹#›</a:t>
            </a:fld>
            <a:endParaRPr lang="en-I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262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DC19-B4A1-4FAF-8096-3559C9F391AC}" type="datetimeFigureOut">
              <a:rPr lang="en-IE" smtClean="0">
                <a:solidFill>
                  <a:prstClr val="white"/>
                </a:solidFill>
              </a:rPr>
              <a:pPr/>
              <a:t>18/04/2013</a:t>
            </a:fld>
            <a:endParaRPr lang="en-IE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D554-BC53-4DF3-A59D-5BD6064406D6}" type="slidenum">
              <a:rPr lang="en-IE" smtClean="0">
                <a:solidFill>
                  <a:prstClr val="white"/>
                </a:solidFill>
              </a:rPr>
              <a:pPr/>
              <a:t>‹#›</a:t>
            </a:fld>
            <a:endParaRPr lang="en-I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626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DC19-B4A1-4FAF-8096-3559C9F391AC}" type="datetimeFigureOut">
              <a:rPr lang="en-IE" smtClean="0">
                <a:solidFill>
                  <a:prstClr val="white"/>
                </a:solidFill>
              </a:rPr>
              <a:pPr/>
              <a:t>18/04/2013</a:t>
            </a:fld>
            <a:endParaRPr lang="en-IE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D554-BC53-4DF3-A59D-5BD6064406D6}" type="slidenum">
              <a:rPr lang="en-IE" smtClean="0">
                <a:solidFill>
                  <a:prstClr val="white"/>
                </a:solidFill>
              </a:rPr>
              <a:pPr/>
              <a:t>‹#›</a:t>
            </a:fld>
            <a:endParaRPr lang="en-I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31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DC19-B4A1-4FAF-8096-3559C9F391AC}" type="datetimeFigureOut">
              <a:rPr lang="en-IE" smtClean="0">
                <a:solidFill>
                  <a:prstClr val="white"/>
                </a:solidFill>
              </a:rPr>
              <a:pPr/>
              <a:t>18/04/2013</a:t>
            </a:fld>
            <a:endParaRPr lang="en-IE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D554-BC53-4DF3-A59D-5BD6064406D6}" type="slidenum">
              <a:rPr lang="en-IE" smtClean="0">
                <a:solidFill>
                  <a:prstClr val="white"/>
                </a:solidFill>
              </a:rPr>
              <a:pPr/>
              <a:t>‹#›</a:t>
            </a:fld>
            <a:endParaRPr lang="en-I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390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DC19-B4A1-4FAF-8096-3559C9F391AC}" type="datetimeFigureOut">
              <a:rPr lang="en-IE" smtClean="0">
                <a:solidFill>
                  <a:prstClr val="white"/>
                </a:solidFill>
              </a:rPr>
              <a:pPr/>
              <a:t>18/04/2013</a:t>
            </a:fld>
            <a:endParaRPr lang="en-IE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D554-BC53-4DF3-A59D-5BD6064406D6}" type="slidenum">
              <a:rPr lang="en-IE" smtClean="0">
                <a:solidFill>
                  <a:prstClr val="white"/>
                </a:solidFill>
              </a:rPr>
              <a:pPr/>
              <a:t>‹#›</a:t>
            </a:fld>
            <a:endParaRPr lang="en-I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73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 smtClean="0"/>
              <a:t>BHSL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8C37FB-C7DA-4F9C-BF89-97C24CBFED71}" type="slidenum">
              <a:rPr lang="en-IE" smtClean="0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16176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DC19-B4A1-4FAF-8096-3559C9F391AC}" type="datetimeFigureOut">
              <a:rPr lang="en-IE" smtClean="0">
                <a:solidFill>
                  <a:prstClr val="white"/>
                </a:solidFill>
              </a:rPr>
              <a:pPr/>
              <a:t>18/04/2013</a:t>
            </a:fld>
            <a:endParaRPr lang="en-IE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D554-BC53-4DF3-A59D-5BD6064406D6}" type="slidenum">
              <a:rPr lang="en-IE" smtClean="0">
                <a:solidFill>
                  <a:prstClr val="white"/>
                </a:solidFill>
              </a:rPr>
              <a:pPr/>
              <a:t>‹#›</a:t>
            </a:fld>
            <a:endParaRPr lang="en-I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03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DC19-B4A1-4FAF-8096-3559C9F391AC}" type="datetimeFigureOut">
              <a:rPr lang="en-IE" smtClean="0">
                <a:solidFill>
                  <a:prstClr val="white"/>
                </a:solidFill>
              </a:rPr>
              <a:pPr/>
              <a:t>18/04/2013</a:t>
            </a:fld>
            <a:endParaRPr lang="en-IE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D554-BC53-4DF3-A59D-5BD6064406D6}" type="slidenum">
              <a:rPr lang="en-IE" smtClean="0">
                <a:solidFill>
                  <a:prstClr val="white"/>
                </a:solidFill>
              </a:rPr>
              <a:pPr/>
              <a:t>‹#›</a:t>
            </a:fld>
            <a:endParaRPr lang="en-I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148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DC19-B4A1-4FAF-8096-3559C9F391AC}" type="datetimeFigureOut">
              <a:rPr lang="en-IE" smtClean="0">
                <a:solidFill>
                  <a:prstClr val="white"/>
                </a:solidFill>
              </a:rPr>
              <a:pPr/>
              <a:t>18/04/2013</a:t>
            </a:fld>
            <a:endParaRPr lang="en-IE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D554-BC53-4DF3-A59D-5BD6064406D6}" type="slidenum">
              <a:rPr lang="en-IE" smtClean="0">
                <a:solidFill>
                  <a:prstClr val="white"/>
                </a:solidFill>
              </a:rPr>
              <a:pPr/>
              <a:t>‹#›</a:t>
            </a:fld>
            <a:endParaRPr lang="en-I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954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 smtClean="0"/>
              <a:t>BHSL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CEC30-59E2-472D-998C-DC2A87863039}" type="slidenum">
              <a:rPr lang="en-IE" smtClean="0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1547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196752"/>
            <a:ext cx="4388296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316288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 smtClean="0"/>
              <a:t>BHSL</a:t>
            </a: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B6BEF-B3AE-486B-A41E-D46656CA4D1A}" type="slidenum">
              <a:rPr lang="en-IE" smtClean="0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2318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 smtClean="0"/>
              <a:t>BHSL</a:t>
            </a:r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FFFF9-CE98-4B1D-9C06-4083C33485ED}" type="slidenum">
              <a:rPr lang="en-IE" smtClean="0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2369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 smtClean="0"/>
              <a:t>BHSL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2D21E-F446-408F-B7C7-C481AC13B5D8}" type="slidenum">
              <a:rPr lang="en-IE" smtClean="0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5616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 smtClean="0"/>
              <a:t>BHSL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3D0AB-218A-455F-862F-9CDB889D51F9}" type="slidenum">
              <a:rPr lang="en-IE" smtClean="0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4891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 smtClean="0"/>
              <a:t>BHSL</a:t>
            </a: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30AD7-5803-443D-8106-976EA5608EB9}" type="slidenum">
              <a:rPr lang="en-IE" smtClean="0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71486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 smtClean="0"/>
              <a:t>BHSL</a:t>
            </a: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3EB0D-8584-482F-B733-8A2F57A93946}" type="slidenum">
              <a:rPr lang="en-IE" smtClean="0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8203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34481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96752"/>
            <a:ext cx="8784976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4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November 2011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IE" smtClean="0"/>
              <a:t>BHSL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6256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F0F90D4-F4DF-494B-ABC6-9A4A9478073D}" type="slidenum">
              <a:rPr lang="en-IE" smtClean="0"/>
              <a:pPr>
                <a:defRPr/>
              </a:pPr>
              <a:t>‹#›</a:t>
            </a:fld>
            <a:endParaRPr lang="en-IE" dirty="0"/>
          </a:p>
        </p:txBody>
      </p:sp>
      <p:pic>
        <p:nvPicPr>
          <p:cNvPr id="7" name="Picture 6" descr="bhsl logo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164288" y="101684"/>
            <a:ext cx="1728192" cy="69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34481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96752"/>
            <a:ext cx="8784976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4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75DDC19-B4A1-4FAF-8096-3559C9F391AC}" type="datetimeFigureOut">
              <a:rPr lang="en-IE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18/04/2013</a:t>
            </a:fld>
            <a:endParaRPr lang="en-IE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IE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6256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5BD554-BC53-4DF3-A59D-5BD6064406D6}" type="slidenum">
              <a:rPr lang="en-IE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E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63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mczarick\My%20Documents\video%20clips\hotpipes.mpg" TargetMode="External"/><Relationship Id="rId4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3.gif"/><Relationship Id="rId4" Type="http://schemas.openxmlformats.org/officeDocument/2006/relationships/image" Target="../media/image34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008112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Introduction to Alternative Heating Systems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South West Chicken Association, April 2013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1257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First, and Most Importantly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IE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55576" y="1152306"/>
            <a:ext cx="7772400" cy="3171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Regardless of heating method…….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houses should be well insulated and “Tight”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1187624" y="6488668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/>
              <a:t>Kind permission of Mike Czarick,  UGA</a:t>
            </a:r>
            <a:endParaRPr lang="en-IE" sz="16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24944"/>
            <a:ext cx="8204150" cy="3038574"/>
          </a:xfrm>
        </p:spPr>
      </p:pic>
      <p:sp>
        <p:nvSpPr>
          <p:cNvPr id="9" name="TextBox 8"/>
          <p:cNvSpPr txBox="1"/>
          <p:nvPr/>
        </p:nvSpPr>
        <p:spPr>
          <a:xfrm>
            <a:off x="35496" y="3638800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/>
                <a:ea typeface="Calibri"/>
                <a:cs typeface="Times New Roman"/>
              </a:rPr>
              <a:t>100</a:t>
            </a:r>
            <a:r>
              <a:rPr lang="en-US" sz="2000" b="1" dirty="0" smtClean="0">
                <a:latin typeface="Calibri"/>
                <a:ea typeface="Calibri"/>
                <a:cs typeface="Times New Roman"/>
              </a:rPr>
              <a:t>%</a:t>
            </a:r>
          </a:p>
          <a:p>
            <a:r>
              <a:rPr lang="en-US" sz="20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000" b="1" dirty="0">
                <a:latin typeface="Calibri"/>
                <a:ea typeface="Calibri"/>
                <a:cs typeface="Times New Roman"/>
              </a:rPr>
              <a:t>5</a:t>
            </a:r>
            <a:r>
              <a:rPr lang="en-US" sz="2000" b="1" dirty="0">
                <a:latin typeface="Calibri"/>
                <a:ea typeface="Calibri"/>
              </a:rPr>
              <a:t>°</a:t>
            </a:r>
            <a:r>
              <a:rPr lang="en-US" sz="2000" b="1" dirty="0">
                <a:latin typeface="Calibri"/>
                <a:ea typeface="Calibri"/>
                <a:cs typeface="Times New Roman"/>
              </a:rPr>
              <a:t>C</a:t>
            </a:r>
            <a:endParaRPr lang="en-US" sz="20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640" y="4223793"/>
            <a:ext cx="1440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/>
                <a:ea typeface="Calibri"/>
                <a:cs typeface="Times New Roman"/>
              </a:rPr>
              <a:t>10</a:t>
            </a:r>
            <a:r>
              <a:rPr lang="en-US" sz="2000" b="1" dirty="0" smtClean="0">
                <a:latin typeface="Calibri"/>
                <a:ea typeface="Calibri"/>
              </a:rPr>
              <a:t>°</a:t>
            </a:r>
            <a:r>
              <a:rPr lang="en-US" sz="2000" b="1" dirty="0" smtClean="0">
                <a:latin typeface="Calibri"/>
                <a:ea typeface="Calibri"/>
                <a:cs typeface="Times New Roman"/>
              </a:rPr>
              <a:t>C</a:t>
            </a:r>
            <a:endParaRPr lang="en-US" sz="2000" b="1" dirty="0">
              <a:latin typeface="+mn-lt"/>
            </a:endParaRPr>
          </a:p>
          <a:p>
            <a:r>
              <a:rPr lang="en-US" sz="2000" b="1" dirty="0" smtClean="0">
                <a:latin typeface="Calibri"/>
                <a:ea typeface="Calibri"/>
                <a:cs typeface="Times New Roman"/>
              </a:rPr>
              <a:t>70%</a:t>
            </a:r>
          </a:p>
          <a:p>
            <a:r>
              <a:rPr lang="en-US" dirty="0" smtClean="0">
                <a:latin typeface="Calibri"/>
                <a:ea typeface="Calibri"/>
                <a:cs typeface="Times New Roman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9850" y="4005544"/>
            <a:ext cx="1080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/>
                <a:ea typeface="Calibri"/>
                <a:cs typeface="Times New Roman"/>
              </a:rPr>
              <a:t>15</a:t>
            </a:r>
            <a:r>
              <a:rPr lang="en-US" sz="2000" b="1" dirty="0" smtClean="0">
                <a:latin typeface="Calibri"/>
                <a:ea typeface="Calibri"/>
              </a:rPr>
              <a:t>°</a:t>
            </a:r>
            <a:r>
              <a:rPr lang="en-US" sz="2000" b="1" dirty="0" smtClean="0">
                <a:latin typeface="Calibri"/>
                <a:ea typeface="Calibri"/>
                <a:cs typeface="Times New Roman"/>
              </a:rPr>
              <a:t>C</a:t>
            </a:r>
            <a:endParaRPr lang="en-US" sz="2000" b="1" dirty="0">
              <a:latin typeface="+mn-lt"/>
            </a:endParaRPr>
          </a:p>
          <a:p>
            <a:r>
              <a:rPr lang="en-US" sz="2000" b="1" dirty="0" smtClean="0">
                <a:latin typeface="Calibri"/>
                <a:ea typeface="Calibri"/>
                <a:cs typeface="Times New Roman"/>
              </a:rPr>
              <a:t>50%</a:t>
            </a:r>
          </a:p>
          <a:p>
            <a:r>
              <a:rPr lang="en-US" dirty="0" smtClean="0">
                <a:latin typeface="Calibri"/>
                <a:ea typeface="Calibri"/>
                <a:cs typeface="Times New Roman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4955" y="3996796"/>
            <a:ext cx="1440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/>
                <a:ea typeface="Calibri"/>
                <a:cs typeface="Times New Roman"/>
              </a:rPr>
              <a:t>2</a:t>
            </a:r>
            <a:r>
              <a:rPr lang="en-US" sz="2000" b="1" dirty="0" smtClean="0">
                <a:latin typeface="Calibri"/>
                <a:ea typeface="Calibri"/>
                <a:cs typeface="Times New Roman"/>
              </a:rPr>
              <a:t>5</a:t>
            </a:r>
            <a:r>
              <a:rPr lang="en-US" sz="2000" b="1" dirty="0" smtClean="0">
                <a:latin typeface="Calibri"/>
                <a:ea typeface="Calibri"/>
              </a:rPr>
              <a:t>°</a:t>
            </a:r>
            <a:r>
              <a:rPr lang="en-US" sz="2000" b="1" dirty="0" smtClean="0">
                <a:latin typeface="Calibri"/>
                <a:ea typeface="Calibri"/>
                <a:cs typeface="Times New Roman"/>
              </a:rPr>
              <a:t>C</a:t>
            </a:r>
            <a:endParaRPr lang="en-US" sz="2000" b="1" dirty="0">
              <a:latin typeface="+mn-lt"/>
            </a:endParaRPr>
          </a:p>
          <a:p>
            <a:r>
              <a:rPr lang="en-US" sz="2000" b="1" dirty="0" smtClean="0">
                <a:latin typeface="Calibri"/>
                <a:ea typeface="Calibri"/>
                <a:cs typeface="Times New Roman"/>
              </a:rPr>
              <a:t>25%</a:t>
            </a:r>
          </a:p>
          <a:p>
            <a:r>
              <a:rPr lang="en-US" dirty="0" smtClean="0">
                <a:latin typeface="Calibri"/>
                <a:ea typeface="Calibri"/>
                <a:cs typeface="Times New Roman"/>
              </a:rPr>
              <a:t> </a:t>
            </a:r>
            <a:endParaRPr lang="en-US" dirty="0">
              <a:latin typeface="+mn-lt"/>
            </a:endParaRPr>
          </a:p>
        </p:txBody>
      </p:sp>
      <p:pic>
        <p:nvPicPr>
          <p:cNvPr id="13" name="Content Placeholder 6" descr="arch-trans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10600" y="6172200"/>
            <a:ext cx="44496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1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Conventional Heating</a:t>
            </a:r>
            <a:endParaRPr lang="en-IE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IE" dirty="0"/>
          </a:p>
        </p:txBody>
      </p:sp>
      <p:sp>
        <p:nvSpPr>
          <p:cNvPr id="2" name="Rectangle 1"/>
          <p:cNvSpPr/>
          <p:nvPr/>
        </p:nvSpPr>
        <p:spPr>
          <a:xfrm>
            <a:off x="323528" y="1700808"/>
            <a:ext cx="4464496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GB" sz="3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Tried and trusted </a:t>
            </a:r>
            <a:r>
              <a:rPr lang="en-GB" sz="3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</a:t>
            </a:r>
            <a:r>
              <a:rPr lang="en-GB" sz="3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echnology</a:t>
            </a:r>
            <a:endParaRPr lang="en-GB" sz="3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GB" sz="3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Relative cheap to install and maintain</a:t>
            </a:r>
            <a:endParaRPr lang="en-GB" sz="3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GB" sz="3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“Responsive” form of heat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12776"/>
            <a:ext cx="3417709" cy="427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2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Conventional House Heating</a:t>
            </a:r>
            <a:endParaRPr lang="en-IE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47663" y="1196753"/>
            <a:ext cx="7772400" cy="1730996"/>
          </a:xfrm>
        </p:spPr>
        <p:txBody>
          <a:bodyPr/>
          <a:lstStyle/>
          <a:p>
            <a:r>
              <a:rPr lang="en-US" dirty="0" smtClean="0"/>
              <a:t>Conventional LPG heating produces water as a by-product.  (1 </a:t>
            </a:r>
            <a:r>
              <a:rPr lang="en-US" dirty="0" err="1" smtClean="0"/>
              <a:t>litre</a:t>
            </a:r>
            <a:r>
              <a:rPr lang="en-US" dirty="0" smtClean="0"/>
              <a:t> LPG = 0.8L Water)</a:t>
            </a:r>
          </a:p>
          <a:p>
            <a:pPr>
              <a:buFontTx/>
              <a:buNone/>
            </a:pPr>
            <a:endParaRPr lang="en-IE" sz="2800" dirty="0" smtClean="0"/>
          </a:p>
          <a:p>
            <a:endParaRPr lang="en-IE" sz="1800" dirty="0" smtClean="0"/>
          </a:p>
          <a:p>
            <a:pPr eaLnBrk="1" hangingPunct="1">
              <a:buFontTx/>
              <a:buNone/>
            </a:pPr>
            <a:endParaRPr lang="en-IE" sz="1800" dirty="0" smtClean="0"/>
          </a:p>
          <a:p>
            <a:pPr eaLnBrk="1" hangingPunct="1"/>
            <a:endParaRPr lang="en-IE" sz="1800" dirty="0" smtClean="0"/>
          </a:p>
          <a:p>
            <a:pPr eaLnBrk="1" hangingPunct="1">
              <a:buFontTx/>
              <a:buNone/>
            </a:pPr>
            <a:endParaRPr lang="en-IE" sz="18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November 2012</a:t>
            </a:r>
            <a:endParaRPr lang="en-IE" dirty="0"/>
          </a:p>
        </p:txBody>
      </p:sp>
      <p:sp>
        <p:nvSpPr>
          <p:cNvPr id="24583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dirty="0"/>
          </a:p>
        </p:txBody>
      </p:sp>
      <p:grpSp>
        <p:nvGrpSpPr>
          <p:cNvPr id="2" name="Group 35"/>
          <p:cNvGrpSpPr>
            <a:grpSpLocks noChangeAspect="1"/>
          </p:cNvGrpSpPr>
          <p:nvPr/>
        </p:nvGrpSpPr>
        <p:grpSpPr bwMode="auto">
          <a:xfrm>
            <a:off x="417131" y="2415658"/>
            <a:ext cx="7405688" cy="3287336"/>
            <a:chOff x="3160" y="2163"/>
            <a:chExt cx="6122" cy="2775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3862" y="2163"/>
              <a:ext cx="5420" cy="1547"/>
              <a:chOff x="3141" y="2181"/>
              <a:chExt cx="5420" cy="1546"/>
            </a:xfrm>
          </p:grpSpPr>
          <p:sp>
            <p:nvSpPr>
              <p:cNvPr id="24589" name="Text Box 59"/>
              <p:cNvSpPr txBox="1">
                <a:spLocks noChangeArrowheads="1"/>
              </p:cNvSpPr>
              <p:nvPr/>
            </p:nvSpPr>
            <p:spPr bwMode="auto">
              <a:xfrm>
                <a:off x="3141" y="3015"/>
                <a:ext cx="5420" cy="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GB" sz="3600" dirty="0">
                    <a:ea typeface="Times New Roman" pitchFamily="18" charset="0"/>
                    <a:cs typeface="Arial" pitchFamily="34" charset="0"/>
                  </a:rPr>
                  <a:t>C</a:t>
                </a:r>
                <a:r>
                  <a:rPr lang="en-GB" sz="3600" baseline="-30000" dirty="0">
                    <a:ea typeface="Times New Roman" pitchFamily="18" charset="0"/>
                    <a:cs typeface="Arial" pitchFamily="34" charset="0"/>
                  </a:rPr>
                  <a:t>3</a:t>
                </a:r>
                <a:r>
                  <a:rPr lang="en-GB" sz="3600" dirty="0">
                    <a:ea typeface="Times New Roman" pitchFamily="18" charset="0"/>
                    <a:cs typeface="Arial" pitchFamily="34" charset="0"/>
                  </a:rPr>
                  <a:t>H</a:t>
                </a:r>
                <a:r>
                  <a:rPr lang="en-GB" sz="3600" baseline="-30000" dirty="0">
                    <a:ea typeface="Times New Roman" pitchFamily="18" charset="0"/>
                    <a:cs typeface="Arial" pitchFamily="34" charset="0"/>
                  </a:rPr>
                  <a:t>8</a:t>
                </a:r>
                <a:r>
                  <a:rPr lang="en-GB" sz="3600" dirty="0">
                    <a:ea typeface="Times New Roman" pitchFamily="18" charset="0"/>
                    <a:cs typeface="Arial" pitchFamily="34" charset="0"/>
                  </a:rPr>
                  <a:t> + 5 O</a:t>
                </a:r>
                <a:r>
                  <a:rPr lang="en-GB" sz="3600" baseline="-30000" dirty="0">
                    <a:ea typeface="Times New Roman" pitchFamily="18" charset="0"/>
                    <a:cs typeface="Arial" pitchFamily="34" charset="0"/>
                  </a:rPr>
                  <a:t>2</a:t>
                </a:r>
                <a:r>
                  <a:rPr lang="en-GB" sz="3600" dirty="0">
                    <a:ea typeface="Times New Roman" pitchFamily="18" charset="0"/>
                    <a:cs typeface="Arial" pitchFamily="34" charset="0"/>
                  </a:rPr>
                  <a:t> → 3 CO</a:t>
                </a:r>
                <a:r>
                  <a:rPr lang="en-GB" sz="3600" baseline="-30000" dirty="0">
                    <a:ea typeface="Times New Roman" pitchFamily="18" charset="0"/>
                    <a:cs typeface="Arial" pitchFamily="34" charset="0"/>
                  </a:rPr>
                  <a:t>2</a:t>
                </a:r>
                <a:r>
                  <a:rPr lang="en-GB" sz="3600" dirty="0"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lang="en-GB" sz="3600" dirty="0">
                    <a:solidFill>
                      <a:schemeClr val="accent1"/>
                    </a:solidFill>
                    <a:ea typeface="Times New Roman" pitchFamily="18" charset="0"/>
                    <a:cs typeface="Arial" pitchFamily="34" charset="0"/>
                  </a:rPr>
                  <a:t>+</a:t>
                </a:r>
                <a:r>
                  <a:rPr lang="en-GB" sz="3600" dirty="0"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lang="en-GB" sz="3600" dirty="0">
                    <a:solidFill>
                      <a:srgbClr val="0070C0"/>
                    </a:solidFill>
                    <a:ea typeface="Times New Roman" pitchFamily="18" charset="0"/>
                    <a:cs typeface="Arial" pitchFamily="34" charset="0"/>
                  </a:rPr>
                  <a:t>4 H</a:t>
                </a:r>
                <a:r>
                  <a:rPr lang="en-GB" sz="3600" baseline="-30000" dirty="0">
                    <a:solidFill>
                      <a:srgbClr val="0070C0"/>
                    </a:solidFill>
                    <a:ea typeface="Times New Roman" pitchFamily="18" charset="0"/>
                    <a:cs typeface="Arial" pitchFamily="34" charset="0"/>
                  </a:rPr>
                  <a:t>2</a:t>
                </a:r>
                <a:r>
                  <a:rPr lang="en-GB" sz="3600" dirty="0">
                    <a:solidFill>
                      <a:srgbClr val="0070C0"/>
                    </a:solidFill>
                    <a:ea typeface="Times New Roman" pitchFamily="18" charset="0"/>
                    <a:cs typeface="Arial" pitchFamily="34" charset="0"/>
                  </a:rPr>
                  <a:t>O</a:t>
                </a:r>
              </a:p>
            </p:txBody>
          </p:sp>
          <p:grpSp>
            <p:nvGrpSpPr>
              <p:cNvPr id="4" name="Group 56"/>
              <p:cNvGrpSpPr>
                <a:grpSpLocks/>
              </p:cNvGrpSpPr>
              <p:nvPr/>
            </p:nvGrpSpPr>
            <p:grpSpPr bwMode="auto">
              <a:xfrm>
                <a:off x="3264" y="2339"/>
                <a:ext cx="1088" cy="668"/>
                <a:chOff x="3264" y="2339"/>
                <a:chExt cx="1088" cy="668"/>
              </a:xfrm>
            </p:grpSpPr>
            <p:sp>
              <p:nvSpPr>
                <p:cNvPr id="24600" name="AutoShape 58"/>
                <p:cNvSpPr>
                  <a:spLocks/>
                </p:cNvSpPr>
                <p:nvPr/>
              </p:nvSpPr>
              <p:spPr bwMode="auto">
                <a:xfrm rot="5400000">
                  <a:off x="3779" y="2488"/>
                  <a:ext cx="230" cy="808"/>
                </a:xfrm>
                <a:prstGeom prst="leftBrace">
                  <a:avLst>
                    <a:gd name="adj1" fmla="val 29275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dirty="0"/>
                </a:p>
              </p:txBody>
            </p:sp>
            <p:sp>
              <p:nvSpPr>
                <p:cNvPr id="24601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3264" y="2339"/>
                  <a:ext cx="1088" cy="4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/>
                  <a:r>
                    <a:rPr lang="en-GB" b="1" dirty="0">
                      <a:ea typeface="Times New Roman" pitchFamily="18" charset="0"/>
                      <a:cs typeface="Arial" pitchFamily="34" charset="0"/>
                    </a:rPr>
                    <a:t>Propane</a:t>
                  </a:r>
                </a:p>
              </p:txBody>
            </p:sp>
          </p:grpSp>
          <p:grpSp>
            <p:nvGrpSpPr>
              <p:cNvPr id="8" name="Group 53"/>
              <p:cNvGrpSpPr>
                <a:grpSpLocks/>
              </p:cNvGrpSpPr>
              <p:nvPr/>
            </p:nvGrpSpPr>
            <p:grpSpPr bwMode="auto">
              <a:xfrm>
                <a:off x="5784" y="2181"/>
                <a:ext cx="970" cy="823"/>
                <a:chOff x="5784" y="2181"/>
                <a:chExt cx="970" cy="823"/>
              </a:xfrm>
            </p:grpSpPr>
            <p:sp>
              <p:nvSpPr>
                <p:cNvPr id="24598" name="AutoShape 55"/>
                <p:cNvSpPr>
                  <a:spLocks/>
                </p:cNvSpPr>
                <p:nvPr/>
              </p:nvSpPr>
              <p:spPr bwMode="auto">
                <a:xfrm rot="5400000">
                  <a:off x="6156" y="2407"/>
                  <a:ext cx="229" cy="966"/>
                </a:xfrm>
                <a:prstGeom prst="leftBrace">
                  <a:avLst>
                    <a:gd name="adj1" fmla="val 35153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dirty="0"/>
                </a:p>
              </p:txBody>
            </p:sp>
            <p:sp>
              <p:nvSpPr>
                <p:cNvPr id="24599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5784" y="2181"/>
                  <a:ext cx="930" cy="5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/>
                  <a:r>
                    <a:rPr lang="en-GB" b="1" dirty="0">
                      <a:ea typeface="Times New Roman" pitchFamily="18" charset="0"/>
                      <a:cs typeface="Arial" pitchFamily="34" charset="0"/>
                    </a:rPr>
                    <a:t>Carbon</a:t>
                  </a:r>
                  <a:r>
                    <a:rPr lang="en-GB" sz="1200" dirty="0">
                      <a:ea typeface="Times New Roman" pitchFamily="18" charset="0"/>
                      <a:cs typeface="Arial" pitchFamily="34" charset="0"/>
                    </a:rPr>
                    <a:t> </a:t>
                  </a:r>
                  <a:r>
                    <a:rPr lang="en-GB" b="1" dirty="0">
                      <a:ea typeface="Times New Roman" pitchFamily="18" charset="0"/>
                      <a:cs typeface="Arial" pitchFamily="34" charset="0"/>
                    </a:rPr>
                    <a:t>Dioxide</a:t>
                  </a:r>
                </a:p>
              </p:txBody>
            </p:sp>
          </p:grpSp>
          <p:grpSp>
            <p:nvGrpSpPr>
              <p:cNvPr id="9" name="Group 50"/>
              <p:cNvGrpSpPr>
                <a:grpSpLocks/>
              </p:cNvGrpSpPr>
              <p:nvPr/>
            </p:nvGrpSpPr>
            <p:grpSpPr bwMode="auto">
              <a:xfrm>
                <a:off x="7163" y="2304"/>
                <a:ext cx="974" cy="688"/>
                <a:chOff x="7163" y="2304"/>
                <a:chExt cx="974" cy="688"/>
              </a:xfrm>
            </p:grpSpPr>
            <p:sp>
              <p:nvSpPr>
                <p:cNvPr id="24596" name="AutoShape 52"/>
                <p:cNvSpPr>
                  <a:spLocks/>
                </p:cNvSpPr>
                <p:nvPr/>
              </p:nvSpPr>
              <p:spPr bwMode="auto">
                <a:xfrm rot="5400000">
                  <a:off x="7540" y="2395"/>
                  <a:ext cx="229" cy="965"/>
                </a:xfrm>
                <a:prstGeom prst="leftBrace">
                  <a:avLst>
                    <a:gd name="adj1" fmla="val 35116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dirty="0"/>
                </a:p>
              </p:txBody>
            </p:sp>
            <p:sp>
              <p:nvSpPr>
                <p:cNvPr id="24597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7163" y="2304"/>
                  <a:ext cx="930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/>
                  <a:r>
                    <a:rPr lang="en-GB" b="1" dirty="0">
                      <a:solidFill>
                        <a:srgbClr val="0070C0"/>
                      </a:solidFill>
                      <a:ea typeface="Times New Roman" pitchFamily="18" charset="0"/>
                      <a:cs typeface="Arial" pitchFamily="34" charset="0"/>
                    </a:rPr>
                    <a:t>Water</a:t>
                  </a:r>
                </a:p>
              </p:txBody>
            </p:sp>
          </p:grpSp>
          <p:grpSp>
            <p:nvGrpSpPr>
              <p:cNvPr id="10" name="Group 47"/>
              <p:cNvGrpSpPr>
                <a:grpSpLocks/>
              </p:cNvGrpSpPr>
              <p:nvPr/>
            </p:nvGrpSpPr>
            <p:grpSpPr bwMode="auto">
              <a:xfrm>
                <a:off x="4476" y="2348"/>
                <a:ext cx="930" cy="676"/>
                <a:chOff x="4476" y="2348"/>
                <a:chExt cx="930" cy="676"/>
              </a:xfrm>
            </p:grpSpPr>
            <p:sp>
              <p:nvSpPr>
                <p:cNvPr id="24594" name="AutoShape 49"/>
                <p:cNvSpPr>
                  <a:spLocks/>
                </p:cNvSpPr>
                <p:nvPr/>
              </p:nvSpPr>
              <p:spPr bwMode="auto">
                <a:xfrm rot="5400000">
                  <a:off x="4832" y="2506"/>
                  <a:ext cx="229" cy="808"/>
                </a:xfrm>
                <a:prstGeom prst="leftBrace">
                  <a:avLst>
                    <a:gd name="adj1" fmla="val 29403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dirty="0"/>
                </a:p>
              </p:txBody>
            </p:sp>
            <p:sp>
              <p:nvSpPr>
                <p:cNvPr id="24595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4476" y="2348"/>
                  <a:ext cx="930" cy="4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/>
                  <a:r>
                    <a:rPr lang="en-GB" b="1" dirty="0">
                      <a:ea typeface="Times New Roman" pitchFamily="18" charset="0"/>
                      <a:cs typeface="Arial" pitchFamily="34" charset="0"/>
                    </a:rPr>
                    <a:t>Oxygen</a:t>
                  </a:r>
                </a:p>
              </p:txBody>
            </p:sp>
          </p:grpSp>
        </p:grpSp>
        <p:sp>
          <p:nvSpPr>
            <p:cNvPr id="24587" name="Text Box 45"/>
            <p:cNvSpPr txBox="1">
              <a:spLocks noChangeArrowheads="1"/>
            </p:cNvSpPr>
            <p:nvPr/>
          </p:nvSpPr>
          <p:spPr bwMode="auto">
            <a:xfrm>
              <a:off x="3160" y="3832"/>
              <a:ext cx="851" cy="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GB" sz="900" dirty="0"/>
            </a:p>
            <a:p>
              <a:pPr eaLnBrk="0" hangingPunct="0"/>
              <a:r>
                <a:rPr lang="en-GB" sz="900" dirty="0">
                  <a:ea typeface="Times New Roman" pitchFamily="18" charset="0"/>
                  <a:cs typeface="Arial" pitchFamily="34" charset="0"/>
                </a:rPr>
                <a:t>                               </a:t>
              </a:r>
              <a:endParaRPr lang="en-GB" sz="1800" dirty="0"/>
            </a:p>
          </p:txBody>
        </p:sp>
        <p:sp>
          <p:nvSpPr>
            <p:cNvPr id="24588" name="Text Box 44"/>
            <p:cNvSpPr txBox="1">
              <a:spLocks noChangeArrowheads="1"/>
            </p:cNvSpPr>
            <p:nvPr/>
          </p:nvSpPr>
          <p:spPr bwMode="auto">
            <a:xfrm>
              <a:off x="3975" y="4045"/>
              <a:ext cx="5307" cy="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GB" sz="1800" dirty="0"/>
            </a:p>
          </p:txBody>
        </p:sp>
      </p:grpSp>
      <p:sp>
        <p:nvSpPr>
          <p:cNvPr id="62" name="Rectangle 3"/>
          <p:cNvSpPr txBox="1">
            <a:spLocks noChangeArrowheads="1"/>
          </p:cNvSpPr>
          <p:nvPr/>
        </p:nvSpPr>
        <p:spPr bwMode="auto">
          <a:xfrm>
            <a:off x="397984" y="4499320"/>
            <a:ext cx="8134456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3200" kern="0" dirty="0" smtClean="0">
                <a:latin typeface="+mn-lt"/>
                <a:ea typeface="+mn-ea"/>
                <a:cs typeface="+mn-cs"/>
              </a:rPr>
              <a:t>Ventilation increases </a:t>
            </a:r>
            <a:r>
              <a:rPr lang="en-US" sz="3200" kern="0" dirty="0">
                <a:latin typeface="+mn-lt"/>
                <a:ea typeface="+mn-ea"/>
                <a:cs typeface="+mn-cs"/>
              </a:rPr>
              <a:t>by a third simply to remove moisture created by </a:t>
            </a:r>
            <a:r>
              <a:rPr lang="en-US" sz="3200" kern="0" dirty="0" smtClean="0">
                <a:latin typeface="+mn-lt"/>
                <a:ea typeface="+mn-ea"/>
                <a:cs typeface="+mn-cs"/>
              </a:rPr>
              <a:t>LPG combustion!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IE" sz="3200" kern="0" dirty="0">
              <a:solidFill>
                <a:srgbClr val="678900"/>
              </a:solidFill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IE" sz="3200" kern="0" dirty="0">
              <a:solidFill>
                <a:srgbClr val="6789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IE" sz="3200" kern="0" dirty="0">
              <a:solidFill>
                <a:srgbClr val="6789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IE" sz="3200" kern="0" dirty="0">
              <a:solidFill>
                <a:srgbClr val="6789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IE" sz="3200" kern="0" dirty="0">
              <a:solidFill>
                <a:srgbClr val="6789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IE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April 2013</a:t>
            </a:r>
            <a:endParaRPr lang="en-IE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484784"/>
            <a:ext cx="61206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</a:pPr>
            <a:r>
              <a:rPr lang="en-GB" sz="3600" dirty="0" smtClean="0">
                <a:solidFill>
                  <a:prstClr val="black"/>
                </a:solidFill>
                <a:latin typeface="Calibri"/>
                <a:cs typeface="+mn-cs"/>
              </a:rPr>
              <a:t>Introduction</a:t>
            </a:r>
            <a:endParaRPr lang="en-GB" sz="3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</a:pPr>
            <a:r>
              <a:rPr lang="en-GB" sz="3600" dirty="0" smtClean="0">
                <a:solidFill>
                  <a:prstClr val="black"/>
                </a:solidFill>
                <a:latin typeface="Calibri"/>
                <a:cs typeface="+mn-cs"/>
              </a:rPr>
              <a:t>Challenges Facing Industry</a:t>
            </a:r>
            <a:endParaRPr lang="en-GB" sz="3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</a:pPr>
            <a:r>
              <a:rPr lang="en-GB" sz="3600" dirty="0" smtClean="0">
                <a:solidFill>
                  <a:prstClr val="black"/>
                </a:solidFill>
                <a:latin typeface="Calibri"/>
                <a:cs typeface="+mn-cs"/>
              </a:rPr>
              <a:t>Conventional Heating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</a:pPr>
            <a:r>
              <a:rPr lang="en-GB" sz="3600" b="1" dirty="0" smtClean="0">
                <a:solidFill>
                  <a:prstClr val="black"/>
                </a:solidFill>
                <a:latin typeface="Calibri"/>
                <a:cs typeface="+mn-cs"/>
              </a:rPr>
              <a:t>Hot Water Heating Systems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</a:pPr>
            <a:r>
              <a:rPr lang="en-GB" sz="3600" dirty="0" smtClean="0">
                <a:solidFill>
                  <a:prstClr val="black"/>
                </a:solidFill>
                <a:latin typeface="Calibri"/>
                <a:cs typeface="+mn-cs"/>
              </a:rPr>
              <a:t>Optimal Ventilation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</a:pPr>
            <a:r>
              <a:rPr lang="en-GB" sz="3600" dirty="0" smtClean="0">
                <a:solidFill>
                  <a:prstClr val="black"/>
                </a:solidFill>
                <a:latin typeface="Calibri"/>
                <a:cs typeface="+mn-cs"/>
              </a:rPr>
              <a:t>Fuel Types</a:t>
            </a:r>
            <a:endParaRPr lang="en-IE" sz="3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56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Alternative Heating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661" y="1196752"/>
            <a:ext cx="8402011" cy="288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There are basically two types of alternative heating systems (do not burn propane/natural gas)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IE" dirty="0"/>
          </a:p>
        </p:txBody>
      </p:sp>
      <p:pic>
        <p:nvPicPr>
          <p:cNvPr id="4" name="Content Placeholder 6" descr="arch-trans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0600" y="6172200"/>
            <a:ext cx="444964" cy="609600"/>
          </a:xfrm>
          <a:prstGeom prst="rect">
            <a:avLst/>
          </a:prstGeom>
        </p:spPr>
      </p:pic>
      <p:pic>
        <p:nvPicPr>
          <p:cNvPr id="5" name="Content Placeholder 6" descr="DSC03572 (74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564904"/>
            <a:ext cx="3444164" cy="36476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043608" y="6443246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/>
              <a:t>Kind permission of Mike Czarick,  UGA</a:t>
            </a:r>
            <a:endParaRPr lang="en-IE" sz="16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3262961"/>
            <a:ext cx="5112568" cy="288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600" dirty="0" smtClean="0"/>
              <a:t>Hot air systems</a:t>
            </a:r>
          </a:p>
          <a:p>
            <a:pPr lvl="1"/>
            <a:r>
              <a:rPr lang="en-US" sz="3600" dirty="0" err="1" smtClean="0"/>
              <a:t>Hydronic</a:t>
            </a:r>
            <a:r>
              <a:rPr lang="en-US" sz="3600" dirty="0" smtClean="0"/>
              <a:t> (Hot Water) systems</a:t>
            </a:r>
          </a:p>
          <a:p>
            <a:pPr marL="457200" lvl="1" indent="0">
              <a:buFont typeface="Arial" pitchFamily="34" charset="0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Heating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38063"/>
            <a:ext cx="7772400" cy="461121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There are typically four different types of heat exchangers used in </a:t>
            </a:r>
            <a:r>
              <a:rPr lang="en-US" sz="3600" dirty="0" err="1" smtClean="0"/>
              <a:t>Hydronic</a:t>
            </a:r>
            <a:r>
              <a:rPr lang="en-US" sz="3600" dirty="0" smtClean="0"/>
              <a:t> Systems:</a:t>
            </a:r>
          </a:p>
          <a:p>
            <a:pPr lvl="1"/>
            <a:r>
              <a:rPr lang="en-US" sz="3600" dirty="0" smtClean="0"/>
              <a:t>Black Steel Pipes</a:t>
            </a:r>
          </a:p>
          <a:p>
            <a:pPr lvl="1"/>
            <a:r>
              <a:rPr lang="en-US" sz="3600" dirty="0" smtClean="0"/>
              <a:t>Finned Tubes</a:t>
            </a:r>
          </a:p>
          <a:p>
            <a:pPr lvl="1"/>
            <a:r>
              <a:rPr lang="en-US" sz="3600" dirty="0" smtClean="0"/>
              <a:t>Radiator Fans</a:t>
            </a:r>
          </a:p>
          <a:p>
            <a:pPr lvl="1"/>
            <a:r>
              <a:rPr lang="en-US" sz="3600" dirty="0" smtClean="0"/>
              <a:t>Under Floor Heating</a:t>
            </a:r>
            <a:endParaRPr lang="en-US" sz="3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1619672" y="6435071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/>
              <a:t>Kind permission of Mike Czarick,  UGA</a:t>
            </a:r>
            <a:endParaRPr lang="en-IE" sz="1600" b="1" dirty="0"/>
          </a:p>
        </p:txBody>
      </p:sp>
      <p:pic>
        <p:nvPicPr>
          <p:cNvPr id="6" name="Content Placeholder 6" descr="arch-trans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0" y="6172200"/>
            <a:ext cx="444964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9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Steel Pipe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IE" dirty="0"/>
          </a:p>
        </p:txBody>
      </p:sp>
      <p:pic>
        <p:nvPicPr>
          <p:cNvPr id="10" name="hotpipes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052736"/>
            <a:ext cx="7376160" cy="5029200"/>
          </a:xfrm>
          <a:prstGeom prst="rect">
            <a:avLst/>
          </a:prstGeom>
        </p:spPr>
      </p:pic>
      <p:pic>
        <p:nvPicPr>
          <p:cNvPr id="11" name="Content Placeholder 6" descr="arch-trans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10600" y="6172200"/>
            <a:ext cx="444964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99991" y="6406589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/>
              <a:t>Kind permission of Mike Czarick,  UGA</a:t>
            </a:r>
            <a:endParaRPr lang="en-IE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36296" cy="9286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Thermal image of hot water pipes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IE" dirty="0"/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275" y="1102912"/>
            <a:ext cx="7509330" cy="50492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Content Placeholder 6" descr="arch-trans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0" y="6172200"/>
            <a:ext cx="444964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38819" y="6431850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/>
              <a:t>Kind permission of Mike Czarick,  UGA</a:t>
            </a:r>
            <a:endParaRPr lang="en-IE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247051" y="3627521"/>
            <a:ext cx="788819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/>
                <a:ea typeface="Calibri"/>
                <a:cs typeface="Times New Roman"/>
              </a:rPr>
              <a:t>32</a:t>
            </a:r>
            <a:r>
              <a:rPr lang="en-US" dirty="0">
                <a:latin typeface="Calibri"/>
                <a:ea typeface="Calibri"/>
                <a:cs typeface="Calibri"/>
              </a:rPr>
              <a:t>°</a:t>
            </a:r>
            <a:r>
              <a:rPr lang="en-US" dirty="0">
                <a:latin typeface="Calibri"/>
                <a:ea typeface="Calibri"/>
                <a:cs typeface="Times New Roman"/>
              </a:rPr>
              <a:t>C</a:t>
            </a:r>
            <a:endParaRPr lang="en-US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740352" y="4077072"/>
            <a:ext cx="50670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Finned tubes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12776"/>
            <a:ext cx="3810000" cy="4114800"/>
          </a:xfrm>
        </p:spPr>
        <p:txBody>
          <a:bodyPr/>
          <a:lstStyle/>
          <a:p>
            <a:r>
              <a:rPr lang="en-US" dirty="0" smtClean="0"/>
              <a:t>Finned tube</a:t>
            </a:r>
          </a:p>
          <a:p>
            <a:pPr lvl="1"/>
            <a:r>
              <a:rPr lang="en-US" sz="2800" dirty="0" smtClean="0"/>
              <a:t>More surface area</a:t>
            </a:r>
          </a:p>
          <a:p>
            <a:pPr lvl="1"/>
            <a:r>
              <a:rPr lang="en-US" sz="2800" dirty="0" smtClean="0"/>
              <a:t>More heating produced per </a:t>
            </a:r>
            <a:r>
              <a:rPr lang="en-US" sz="2800" dirty="0" err="1" smtClean="0"/>
              <a:t>metre</a:t>
            </a:r>
            <a:endParaRPr lang="en-US" sz="2800" dirty="0" smtClean="0"/>
          </a:p>
          <a:p>
            <a:pPr lvl="1"/>
            <a:r>
              <a:rPr lang="en-US" sz="2800" dirty="0" smtClean="0"/>
              <a:t>Less pipe required</a:t>
            </a:r>
            <a:endParaRPr lang="en-US" sz="28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IE" dirty="0"/>
          </a:p>
        </p:txBody>
      </p:sp>
      <p:pic>
        <p:nvPicPr>
          <p:cNvPr id="4" name="Picture 3" descr="DSC035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1513950"/>
            <a:ext cx="5038160" cy="3778622"/>
          </a:xfrm>
          <a:prstGeom prst="rect">
            <a:avLst/>
          </a:prstGeom>
        </p:spPr>
      </p:pic>
      <p:pic>
        <p:nvPicPr>
          <p:cNvPr id="5" name="Content Placeholder 6" descr="arch-trans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0" y="6172200"/>
            <a:ext cx="444964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19672" y="6348932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/>
              <a:t>Kind permission of Mike Czarick,  UGA</a:t>
            </a:r>
            <a:endParaRPr lang="en-IE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Finned tubes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52737"/>
            <a:ext cx="7772400" cy="5043264"/>
          </a:xfrm>
        </p:spPr>
        <p:txBody>
          <a:bodyPr/>
          <a:lstStyle/>
          <a:p>
            <a:r>
              <a:rPr lang="en-US" dirty="0" smtClean="0"/>
              <a:t>Traditionally installed in vicinity of air inlets, warming cold incoming air.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IE" dirty="0"/>
          </a:p>
        </p:txBody>
      </p:sp>
      <p:pic>
        <p:nvPicPr>
          <p:cNvPr id="4" name="Picture 3" descr="DSC035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066109"/>
            <a:ext cx="6264696" cy="4104456"/>
          </a:xfrm>
          <a:prstGeom prst="rect">
            <a:avLst/>
          </a:prstGeom>
        </p:spPr>
      </p:pic>
      <p:pic>
        <p:nvPicPr>
          <p:cNvPr id="5" name="Content Placeholder 6" descr="arch-trans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0" y="6172200"/>
            <a:ext cx="444964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79712" y="6406589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/>
              <a:t>Kind permission of Mike Czarick,  UGA</a:t>
            </a:r>
            <a:endParaRPr lang="en-IE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IE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April 2013</a:t>
            </a:r>
            <a:endParaRPr lang="en-IE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484784"/>
            <a:ext cx="61206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</a:pPr>
            <a:r>
              <a:rPr lang="en-GB" sz="3600" b="1" dirty="0" smtClean="0">
                <a:solidFill>
                  <a:prstClr val="black"/>
                </a:solidFill>
                <a:latin typeface="Calibri"/>
                <a:cs typeface="+mn-cs"/>
              </a:rPr>
              <a:t>Introduction</a:t>
            </a:r>
            <a:endParaRPr lang="en-GB" sz="3600" b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</a:pPr>
            <a:r>
              <a:rPr lang="en-GB" sz="3600" dirty="0" smtClean="0">
                <a:solidFill>
                  <a:prstClr val="black"/>
                </a:solidFill>
                <a:latin typeface="Calibri"/>
                <a:cs typeface="+mn-cs"/>
              </a:rPr>
              <a:t>Challenges Facing Industry</a:t>
            </a:r>
            <a:endParaRPr lang="en-GB" sz="3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</a:pPr>
            <a:r>
              <a:rPr lang="en-GB" sz="3600" dirty="0" smtClean="0">
                <a:solidFill>
                  <a:prstClr val="black"/>
                </a:solidFill>
                <a:latin typeface="Calibri"/>
                <a:cs typeface="+mn-cs"/>
              </a:rPr>
              <a:t>Conventional Heating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</a:pPr>
            <a:r>
              <a:rPr lang="en-GB" sz="3600" dirty="0" smtClean="0">
                <a:solidFill>
                  <a:prstClr val="black"/>
                </a:solidFill>
                <a:latin typeface="Calibri"/>
                <a:cs typeface="+mn-cs"/>
              </a:rPr>
              <a:t>Hot Water Heating Systems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</a:pPr>
            <a:r>
              <a:rPr lang="en-GB" sz="3600" dirty="0" smtClean="0">
                <a:solidFill>
                  <a:prstClr val="black"/>
                </a:solidFill>
                <a:latin typeface="Calibri"/>
                <a:cs typeface="+mn-cs"/>
              </a:rPr>
              <a:t>Optimal Ventilation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</a:pPr>
            <a:r>
              <a:rPr lang="en-GB" sz="3600" dirty="0" smtClean="0">
                <a:solidFill>
                  <a:prstClr val="black"/>
                </a:solidFill>
                <a:latin typeface="Calibri"/>
                <a:cs typeface="+mn-cs"/>
              </a:rPr>
              <a:t>Fuel Types</a:t>
            </a:r>
            <a:endParaRPr lang="en-IE" sz="3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46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Finned tubes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on ceiling</a:t>
            </a:r>
          </a:p>
          <a:p>
            <a:pPr>
              <a:buNone/>
            </a:pPr>
            <a:r>
              <a:rPr lang="en-US" dirty="0" smtClean="0"/>
              <a:t>	near air	inlets 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IE" dirty="0"/>
          </a:p>
        </p:txBody>
      </p:sp>
      <p:pic>
        <p:nvPicPr>
          <p:cNvPr id="6" name="Picture 3" descr="DSC031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528" y="2492896"/>
            <a:ext cx="4320480" cy="3240360"/>
          </a:xfrm>
          <a:prstGeom prst="rect">
            <a:avLst/>
          </a:prstGeom>
          <a:noFill/>
          <a:ln/>
        </p:spPr>
      </p:pic>
      <p:pic>
        <p:nvPicPr>
          <p:cNvPr id="8" name="Picture 4" descr="DSC0331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052736"/>
            <a:ext cx="3702844" cy="4937125"/>
          </a:xfrm>
          <a:prstGeom prst="rect">
            <a:avLst/>
          </a:prstGeom>
          <a:noFill/>
          <a:ln/>
        </p:spPr>
      </p:pic>
      <p:pic>
        <p:nvPicPr>
          <p:cNvPr id="9" name="Content Placeholder 6" descr="arch-trans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10600" y="6172200"/>
            <a:ext cx="444964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19672" y="6406589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/>
              <a:t>Kind permission of Mike Czarick,  UGA</a:t>
            </a:r>
            <a:endParaRPr lang="en-IE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Individual Radiators with Fans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3810000" cy="4114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Individual radiators with blower fans</a:t>
            </a:r>
          </a:p>
          <a:p>
            <a:pPr lvl="1"/>
            <a:r>
              <a:rPr lang="en-US" sz="3200" dirty="0" smtClean="0"/>
              <a:t>Lower cost option</a:t>
            </a:r>
          </a:p>
          <a:p>
            <a:pPr lvl="1"/>
            <a:r>
              <a:rPr lang="en-US" sz="3200" dirty="0" smtClean="0"/>
              <a:t>Similar to forced air furnaces but air produced is not as hot.</a:t>
            </a:r>
            <a:endParaRPr lang="en-US" sz="32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November 2012</a:t>
            </a:r>
            <a:endParaRPr lang="en-IE" dirty="0"/>
          </a:p>
        </p:txBody>
      </p:sp>
      <p:pic>
        <p:nvPicPr>
          <p:cNvPr id="4" name="Picture 3" descr="IM0014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3716" y="1124744"/>
            <a:ext cx="4373316" cy="3299629"/>
          </a:xfrm>
          <a:prstGeom prst="rect">
            <a:avLst/>
          </a:prstGeom>
          <a:noFill/>
        </p:spPr>
      </p:pic>
      <p:pic>
        <p:nvPicPr>
          <p:cNvPr id="5" name="Content Placeholder 6" descr="arch-trans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0" y="6172200"/>
            <a:ext cx="444964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19672" y="6443246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/>
              <a:t>Kind permission of Mike Czarick,  UGA</a:t>
            </a:r>
            <a:endParaRPr lang="en-IE" sz="1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317" y="3556848"/>
            <a:ext cx="2665568" cy="263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7596336" cy="9286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Radiator fan located next to ceiling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IE" dirty="0"/>
          </a:p>
        </p:txBody>
      </p:sp>
      <p:pic>
        <p:nvPicPr>
          <p:cNvPr id="7" name="Picture 4" descr="IM000866"/>
          <p:cNvPicPr>
            <a:picLocks noChangeAspect="1" noChangeArrowheads="1"/>
          </p:cNvPicPr>
          <p:nvPr/>
        </p:nvPicPr>
        <p:blipFill>
          <a:blip r:embed="rId2" cstate="print"/>
          <a:srcRect l="2702"/>
          <a:stretch>
            <a:fillRect/>
          </a:stretch>
        </p:blipFill>
        <p:spPr>
          <a:xfrm>
            <a:off x="1412797" y="1150462"/>
            <a:ext cx="6482049" cy="5029200"/>
          </a:xfrm>
          <a:prstGeom prst="rect">
            <a:avLst/>
          </a:prstGeom>
        </p:spPr>
      </p:pic>
      <p:pic>
        <p:nvPicPr>
          <p:cNvPr id="8" name="Content Placeholder 6" descr="arch-trans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0" y="6172200"/>
            <a:ext cx="444964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19672" y="6381328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/>
              <a:t>Kind permission of Mike Czarick,  UGA</a:t>
            </a:r>
            <a:endParaRPr lang="en-IE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Suspended from Ceiling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IE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5953" y="1119438"/>
            <a:ext cx="4104115" cy="273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011" y="3068960"/>
            <a:ext cx="2937067" cy="302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15436"/>
            <a:ext cx="2350107" cy="208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96070"/>
            <a:ext cx="3168352" cy="4892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Line 2"/>
          <p:cNvSpPr>
            <a:spLocks noChangeShapeType="1"/>
          </p:cNvSpPr>
          <p:nvPr/>
        </p:nvSpPr>
        <p:spPr bwMode="auto">
          <a:xfrm flipV="1">
            <a:off x="215900" y="2514600"/>
            <a:ext cx="4356100" cy="1289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23683" name="Rectangle 3" descr="Granite"/>
          <p:cNvSpPr>
            <a:spLocks noChangeArrowheads="1"/>
          </p:cNvSpPr>
          <p:nvPr/>
        </p:nvSpPr>
        <p:spPr bwMode="auto">
          <a:xfrm rot="-539908">
            <a:off x="327025" y="3486150"/>
            <a:ext cx="4270375" cy="428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23684" name="Rectangle 4" descr="Medium wood"/>
          <p:cNvSpPr>
            <a:spLocks noChangeArrowheads="1"/>
          </p:cNvSpPr>
          <p:nvPr/>
        </p:nvSpPr>
        <p:spPr bwMode="auto">
          <a:xfrm>
            <a:off x="355600" y="4108450"/>
            <a:ext cx="55563" cy="26193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23685" name="Rectangle 5" descr="Medium wood"/>
          <p:cNvSpPr>
            <a:spLocks noChangeArrowheads="1"/>
          </p:cNvSpPr>
          <p:nvPr/>
        </p:nvSpPr>
        <p:spPr bwMode="auto">
          <a:xfrm>
            <a:off x="358775" y="4986338"/>
            <a:ext cx="52388" cy="65563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23686" name="Freeform 6"/>
          <p:cNvSpPr>
            <a:spLocks/>
          </p:cNvSpPr>
          <p:nvPr/>
        </p:nvSpPr>
        <p:spPr bwMode="auto">
          <a:xfrm>
            <a:off x="354013" y="4356100"/>
            <a:ext cx="26987" cy="6302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4"/>
              </a:cxn>
            </a:cxnLst>
            <a:rect l="0" t="0" r="r" b="b"/>
            <a:pathLst>
              <a:path w="1" h="1104">
                <a:moveTo>
                  <a:pt x="0" y="0"/>
                </a:moveTo>
                <a:cubicBezTo>
                  <a:pt x="0" y="0"/>
                  <a:pt x="0" y="552"/>
                  <a:pt x="0" y="11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23687" name="Rectangle 7" descr="Medium wood"/>
          <p:cNvSpPr>
            <a:spLocks noChangeArrowheads="1"/>
          </p:cNvSpPr>
          <p:nvPr/>
        </p:nvSpPr>
        <p:spPr bwMode="auto">
          <a:xfrm>
            <a:off x="360363" y="3879850"/>
            <a:ext cx="47625" cy="9207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23688" name="Rectangle 8" descr="Medium wood"/>
          <p:cNvSpPr>
            <a:spLocks noChangeArrowheads="1"/>
          </p:cNvSpPr>
          <p:nvPr/>
        </p:nvSpPr>
        <p:spPr bwMode="auto">
          <a:xfrm flipH="1">
            <a:off x="8750300" y="4100513"/>
            <a:ext cx="55563" cy="26193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23689" name="Rectangle 9" descr="Medium wood"/>
          <p:cNvSpPr>
            <a:spLocks noChangeArrowheads="1"/>
          </p:cNvSpPr>
          <p:nvPr/>
        </p:nvSpPr>
        <p:spPr bwMode="auto">
          <a:xfrm flipH="1">
            <a:off x="8750300" y="4978400"/>
            <a:ext cx="52388" cy="65563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23690" name="Freeform 10"/>
          <p:cNvSpPr>
            <a:spLocks/>
          </p:cNvSpPr>
          <p:nvPr/>
        </p:nvSpPr>
        <p:spPr bwMode="auto">
          <a:xfrm flipH="1">
            <a:off x="8780463" y="4348163"/>
            <a:ext cx="26987" cy="6302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4"/>
              </a:cxn>
            </a:cxnLst>
            <a:rect l="0" t="0" r="r" b="b"/>
            <a:pathLst>
              <a:path w="1" h="1104">
                <a:moveTo>
                  <a:pt x="0" y="0"/>
                </a:moveTo>
                <a:cubicBezTo>
                  <a:pt x="0" y="0"/>
                  <a:pt x="0" y="552"/>
                  <a:pt x="0" y="11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23691" name="Freeform 11"/>
          <p:cNvSpPr>
            <a:spLocks/>
          </p:cNvSpPr>
          <p:nvPr/>
        </p:nvSpPr>
        <p:spPr bwMode="auto">
          <a:xfrm>
            <a:off x="8667750" y="3959225"/>
            <a:ext cx="69850" cy="157163"/>
          </a:xfrm>
          <a:custGeom>
            <a:avLst/>
            <a:gdLst/>
            <a:ahLst/>
            <a:cxnLst>
              <a:cxn ang="0">
                <a:pos x="4" y="99"/>
              </a:cxn>
              <a:cxn ang="0">
                <a:pos x="0" y="0"/>
              </a:cxn>
            </a:cxnLst>
            <a:rect l="0" t="0" r="r" b="b"/>
            <a:pathLst>
              <a:path w="4" h="99">
                <a:moveTo>
                  <a:pt x="4" y="99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23692" name="Rectangle 12" descr="Medium wood"/>
          <p:cNvSpPr>
            <a:spLocks noChangeArrowheads="1"/>
          </p:cNvSpPr>
          <p:nvPr/>
        </p:nvSpPr>
        <p:spPr bwMode="auto">
          <a:xfrm flipH="1">
            <a:off x="8753475" y="3871913"/>
            <a:ext cx="47625" cy="9207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23693" name="Rectangle 13" descr="Granite"/>
          <p:cNvSpPr>
            <a:spLocks noChangeArrowheads="1"/>
          </p:cNvSpPr>
          <p:nvPr/>
        </p:nvSpPr>
        <p:spPr bwMode="auto">
          <a:xfrm rot="539908" flipH="1">
            <a:off x="4546600" y="3487738"/>
            <a:ext cx="4270375" cy="4286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23694" name="Line 14"/>
          <p:cNvSpPr>
            <a:spLocks noChangeShapeType="1"/>
          </p:cNvSpPr>
          <p:nvPr/>
        </p:nvSpPr>
        <p:spPr bwMode="auto">
          <a:xfrm flipH="1" flipV="1">
            <a:off x="4573588" y="2511425"/>
            <a:ext cx="4376737" cy="1290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23695" name="Line 15"/>
          <p:cNvSpPr>
            <a:spLocks noChangeShapeType="1"/>
          </p:cNvSpPr>
          <p:nvPr/>
        </p:nvSpPr>
        <p:spPr bwMode="auto">
          <a:xfrm>
            <a:off x="0" y="5611813"/>
            <a:ext cx="91440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23696" name="Freeform 16"/>
          <p:cNvSpPr>
            <a:spLocks/>
          </p:cNvSpPr>
          <p:nvPr/>
        </p:nvSpPr>
        <p:spPr bwMode="auto">
          <a:xfrm flipH="1">
            <a:off x="411163" y="3943350"/>
            <a:ext cx="69850" cy="157163"/>
          </a:xfrm>
          <a:custGeom>
            <a:avLst/>
            <a:gdLst/>
            <a:ahLst/>
            <a:cxnLst>
              <a:cxn ang="0">
                <a:pos x="4" y="99"/>
              </a:cxn>
              <a:cxn ang="0">
                <a:pos x="0" y="0"/>
              </a:cxn>
            </a:cxnLst>
            <a:rect l="0" t="0" r="r" b="b"/>
            <a:pathLst>
              <a:path w="4" h="99">
                <a:moveTo>
                  <a:pt x="4" y="99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23697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Floor heating systems</a:t>
            </a:r>
            <a:endParaRPr lang="en-US" dirty="0"/>
          </a:p>
        </p:txBody>
      </p:sp>
      <p:sp>
        <p:nvSpPr>
          <p:cNvPr id="49" name="Content Placeholder 48"/>
          <p:cNvSpPr>
            <a:spLocks noGrp="1"/>
          </p:cNvSpPr>
          <p:nvPr>
            <p:ph idx="1"/>
          </p:nvPr>
        </p:nvSpPr>
        <p:spPr>
          <a:xfrm>
            <a:off x="359024" y="1340768"/>
            <a:ext cx="8784976" cy="10801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Concrete floor with pipes running through it</a:t>
            </a:r>
            <a:endParaRPr lang="en-US" sz="3600" dirty="0"/>
          </a:p>
        </p:txBody>
      </p:sp>
      <p:sp>
        <p:nvSpPr>
          <p:cNvPr id="52" name="Date Placeholder 5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IE" dirty="0"/>
          </a:p>
        </p:txBody>
      </p:sp>
      <p:sp>
        <p:nvSpPr>
          <p:cNvPr id="1223698" name="Rectangle 18"/>
          <p:cNvSpPr>
            <a:spLocks noChangeArrowheads="1"/>
          </p:cNvSpPr>
          <p:nvPr/>
        </p:nvSpPr>
        <p:spPr bwMode="auto">
          <a:xfrm>
            <a:off x="393700" y="5500688"/>
            <a:ext cx="8385175" cy="117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912813" y="5511800"/>
            <a:ext cx="2212975" cy="93663"/>
            <a:chOff x="575" y="3472"/>
            <a:chExt cx="1394" cy="59"/>
          </a:xfrm>
          <a:solidFill>
            <a:srgbClr val="FF0000"/>
          </a:solidFill>
        </p:grpSpPr>
        <p:sp>
          <p:nvSpPr>
            <p:cNvPr id="1223700" name="Oval 20"/>
            <p:cNvSpPr>
              <a:spLocks noChangeArrowheads="1"/>
            </p:cNvSpPr>
            <p:nvPr/>
          </p:nvSpPr>
          <p:spPr bwMode="auto">
            <a:xfrm>
              <a:off x="575" y="3475"/>
              <a:ext cx="56" cy="5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3701" name="Oval 21"/>
            <p:cNvSpPr>
              <a:spLocks noChangeArrowheads="1"/>
            </p:cNvSpPr>
            <p:nvPr/>
          </p:nvSpPr>
          <p:spPr bwMode="auto">
            <a:xfrm>
              <a:off x="665" y="3475"/>
              <a:ext cx="56" cy="5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3702" name="Oval 22"/>
            <p:cNvSpPr>
              <a:spLocks noChangeArrowheads="1"/>
            </p:cNvSpPr>
            <p:nvPr/>
          </p:nvSpPr>
          <p:spPr bwMode="auto">
            <a:xfrm>
              <a:off x="755" y="3475"/>
              <a:ext cx="56" cy="5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3703" name="Oval 23"/>
            <p:cNvSpPr>
              <a:spLocks noChangeArrowheads="1"/>
            </p:cNvSpPr>
            <p:nvPr/>
          </p:nvSpPr>
          <p:spPr bwMode="auto">
            <a:xfrm>
              <a:off x="845" y="3475"/>
              <a:ext cx="56" cy="5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3704" name="Oval 24"/>
            <p:cNvSpPr>
              <a:spLocks noChangeArrowheads="1"/>
            </p:cNvSpPr>
            <p:nvPr/>
          </p:nvSpPr>
          <p:spPr bwMode="auto">
            <a:xfrm>
              <a:off x="1112" y="3472"/>
              <a:ext cx="56" cy="5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3705" name="Oval 25"/>
            <p:cNvSpPr>
              <a:spLocks noChangeArrowheads="1"/>
            </p:cNvSpPr>
            <p:nvPr/>
          </p:nvSpPr>
          <p:spPr bwMode="auto">
            <a:xfrm>
              <a:off x="1202" y="3472"/>
              <a:ext cx="56" cy="5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3706" name="Oval 26"/>
            <p:cNvSpPr>
              <a:spLocks noChangeArrowheads="1"/>
            </p:cNvSpPr>
            <p:nvPr/>
          </p:nvSpPr>
          <p:spPr bwMode="auto">
            <a:xfrm>
              <a:off x="1292" y="3472"/>
              <a:ext cx="56" cy="5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3707" name="Oval 27"/>
            <p:cNvSpPr>
              <a:spLocks noChangeArrowheads="1"/>
            </p:cNvSpPr>
            <p:nvPr/>
          </p:nvSpPr>
          <p:spPr bwMode="auto">
            <a:xfrm>
              <a:off x="1382" y="3472"/>
              <a:ext cx="56" cy="5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3708" name="Oval 28"/>
            <p:cNvSpPr>
              <a:spLocks noChangeArrowheads="1"/>
            </p:cNvSpPr>
            <p:nvPr/>
          </p:nvSpPr>
          <p:spPr bwMode="auto">
            <a:xfrm>
              <a:off x="1643" y="3472"/>
              <a:ext cx="56" cy="5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3709" name="Oval 29"/>
            <p:cNvSpPr>
              <a:spLocks noChangeArrowheads="1"/>
            </p:cNvSpPr>
            <p:nvPr/>
          </p:nvSpPr>
          <p:spPr bwMode="auto">
            <a:xfrm>
              <a:off x="1733" y="3472"/>
              <a:ext cx="56" cy="5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3710" name="Oval 30"/>
            <p:cNvSpPr>
              <a:spLocks noChangeArrowheads="1"/>
            </p:cNvSpPr>
            <p:nvPr/>
          </p:nvSpPr>
          <p:spPr bwMode="auto">
            <a:xfrm>
              <a:off x="1823" y="3472"/>
              <a:ext cx="56" cy="5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3711" name="Oval 31"/>
            <p:cNvSpPr>
              <a:spLocks noChangeArrowheads="1"/>
            </p:cNvSpPr>
            <p:nvPr/>
          </p:nvSpPr>
          <p:spPr bwMode="auto">
            <a:xfrm>
              <a:off x="1913" y="3472"/>
              <a:ext cx="56" cy="5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5959475" y="5510213"/>
            <a:ext cx="2212975" cy="93662"/>
            <a:chOff x="575" y="3472"/>
            <a:chExt cx="1394" cy="59"/>
          </a:xfrm>
          <a:solidFill>
            <a:srgbClr val="FF0000"/>
          </a:solidFill>
        </p:grpSpPr>
        <p:sp>
          <p:nvSpPr>
            <p:cNvPr id="1223713" name="Oval 33"/>
            <p:cNvSpPr>
              <a:spLocks noChangeArrowheads="1"/>
            </p:cNvSpPr>
            <p:nvPr/>
          </p:nvSpPr>
          <p:spPr bwMode="auto">
            <a:xfrm>
              <a:off x="575" y="3475"/>
              <a:ext cx="56" cy="5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3714" name="Oval 34"/>
            <p:cNvSpPr>
              <a:spLocks noChangeArrowheads="1"/>
            </p:cNvSpPr>
            <p:nvPr/>
          </p:nvSpPr>
          <p:spPr bwMode="auto">
            <a:xfrm>
              <a:off x="665" y="3475"/>
              <a:ext cx="56" cy="5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3715" name="Oval 35"/>
            <p:cNvSpPr>
              <a:spLocks noChangeArrowheads="1"/>
            </p:cNvSpPr>
            <p:nvPr/>
          </p:nvSpPr>
          <p:spPr bwMode="auto">
            <a:xfrm>
              <a:off x="755" y="3475"/>
              <a:ext cx="56" cy="5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3716" name="Oval 36"/>
            <p:cNvSpPr>
              <a:spLocks noChangeArrowheads="1"/>
            </p:cNvSpPr>
            <p:nvPr/>
          </p:nvSpPr>
          <p:spPr bwMode="auto">
            <a:xfrm>
              <a:off x="845" y="3475"/>
              <a:ext cx="56" cy="5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3717" name="Oval 37"/>
            <p:cNvSpPr>
              <a:spLocks noChangeArrowheads="1"/>
            </p:cNvSpPr>
            <p:nvPr/>
          </p:nvSpPr>
          <p:spPr bwMode="auto">
            <a:xfrm>
              <a:off x="1112" y="3472"/>
              <a:ext cx="56" cy="5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3718" name="Oval 38"/>
            <p:cNvSpPr>
              <a:spLocks noChangeArrowheads="1"/>
            </p:cNvSpPr>
            <p:nvPr/>
          </p:nvSpPr>
          <p:spPr bwMode="auto">
            <a:xfrm>
              <a:off x="1202" y="3472"/>
              <a:ext cx="56" cy="5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3719" name="Oval 39"/>
            <p:cNvSpPr>
              <a:spLocks noChangeArrowheads="1"/>
            </p:cNvSpPr>
            <p:nvPr/>
          </p:nvSpPr>
          <p:spPr bwMode="auto">
            <a:xfrm>
              <a:off x="1292" y="3472"/>
              <a:ext cx="56" cy="5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3720" name="Oval 40"/>
            <p:cNvSpPr>
              <a:spLocks noChangeArrowheads="1"/>
            </p:cNvSpPr>
            <p:nvPr/>
          </p:nvSpPr>
          <p:spPr bwMode="auto">
            <a:xfrm>
              <a:off x="1382" y="3472"/>
              <a:ext cx="56" cy="5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3721" name="Oval 41"/>
            <p:cNvSpPr>
              <a:spLocks noChangeArrowheads="1"/>
            </p:cNvSpPr>
            <p:nvPr/>
          </p:nvSpPr>
          <p:spPr bwMode="auto">
            <a:xfrm>
              <a:off x="1643" y="3472"/>
              <a:ext cx="56" cy="5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3722" name="Oval 42"/>
            <p:cNvSpPr>
              <a:spLocks noChangeArrowheads="1"/>
            </p:cNvSpPr>
            <p:nvPr/>
          </p:nvSpPr>
          <p:spPr bwMode="auto">
            <a:xfrm>
              <a:off x="1733" y="3472"/>
              <a:ext cx="56" cy="5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3723" name="Oval 43"/>
            <p:cNvSpPr>
              <a:spLocks noChangeArrowheads="1"/>
            </p:cNvSpPr>
            <p:nvPr/>
          </p:nvSpPr>
          <p:spPr bwMode="auto">
            <a:xfrm>
              <a:off x="1823" y="3472"/>
              <a:ext cx="56" cy="5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3724" name="Oval 44"/>
            <p:cNvSpPr>
              <a:spLocks noChangeArrowheads="1"/>
            </p:cNvSpPr>
            <p:nvPr/>
          </p:nvSpPr>
          <p:spPr bwMode="auto">
            <a:xfrm>
              <a:off x="1913" y="3472"/>
              <a:ext cx="56" cy="5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223725" name="Rectangle 45" descr="DSC00856"/>
          <p:cNvSpPr>
            <a:spLocks noChangeArrowheads="1"/>
          </p:cNvSpPr>
          <p:nvPr/>
        </p:nvSpPr>
        <p:spPr bwMode="auto">
          <a:xfrm>
            <a:off x="379413" y="5416550"/>
            <a:ext cx="8385175" cy="889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23726" name="Rectangle 46"/>
          <p:cNvSpPr>
            <a:spLocks noChangeArrowheads="1"/>
          </p:cNvSpPr>
          <p:nvPr/>
        </p:nvSpPr>
        <p:spPr bwMode="auto">
          <a:xfrm>
            <a:off x="360363" y="5432868"/>
            <a:ext cx="8385175" cy="187325"/>
          </a:xfrm>
          <a:prstGeom prst="rect">
            <a:avLst/>
          </a:prstGeom>
          <a:solidFill>
            <a:srgbClr val="FF0000">
              <a:alpha val="3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1" name="Content Placeholder 6" descr="arch-trans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10600" y="6172200"/>
            <a:ext cx="444964" cy="609600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1569989" y="6443246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/>
              <a:t>Kind permission of Mike Czarick,  UGA</a:t>
            </a:r>
            <a:endParaRPr lang="en-IE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26" y="168347"/>
            <a:ext cx="8388424" cy="928688"/>
          </a:xfrm>
        </p:spPr>
        <p:txBody>
          <a:bodyPr/>
          <a:lstStyle/>
          <a:p>
            <a:r>
              <a:rPr lang="en-US" dirty="0" smtClean="0"/>
              <a:t>Thermal images of floor</a:t>
            </a:r>
            <a:endParaRPr lang="en-US" dirty="0"/>
          </a:p>
        </p:txBody>
      </p:sp>
      <p:sp>
        <p:nvSpPr>
          <p:cNvPr id="1253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IE" dirty="0"/>
          </a:p>
        </p:txBody>
      </p:sp>
      <p:pic>
        <p:nvPicPr>
          <p:cNvPr id="12533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666" y="1124744"/>
            <a:ext cx="4122896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2533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4131" y="1124744"/>
            <a:ext cx="4122896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2533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8141" y="3769625"/>
            <a:ext cx="4122896" cy="2402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Content Placeholder 6" descr="arch-trans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10600" y="6172200"/>
            <a:ext cx="444964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17" y="6424613"/>
            <a:ext cx="56149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Floor Heating Systems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Floor heating:</a:t>
            </a:r>
          </a:p>
          <a:p>
            <a:pPr lvl="1"/>
            <a:r>
              <a:rPr lang="en-US" dirty="0" smtClean="0"/>
              <a:t>Primarily designed to provide background heat</a:t>
            </a:r>
          </a:p>
          <a:p>
            <a:pPr lvl="1"/>
            <a:r>
              <a:rPr lang="en-US" dirty="0" smtClean="0"/>
              <a:t>Tends to have a very slow response time</a:t>
            </a:r>
          </a:p>
          <a:p>
            <a:r>
              <a:rPr lang="en-US" dirty="0" smtClean="0"/>
              <a:t>Yes, the litter tends to be dry but this tends to be true with any hydronic system</a:t>
            </a:r>
          </a:p>
          <a:p>
            <a:r>
              <a:rPr lang="en-US" dirty="0" smtClean="0"/>
              <a:t>Not a very common type hydronic heating system – cost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IE" dirty="0"/>
          </a:p>
        </p:txBody>
      </p:sp>
      <p:pic>
        <p:nvPicPr>
          <p:cNvPr id="8" name="Content Placeholder 6" descr="arch-trans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0600" y="6172200"/>
            <a:ext cx="444964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19316" y="6443246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/>
              <a:t>Kind permission of Mike Czarick,  UGA</a:t>
            </a:r>
            <a:endParaRPr lang="en-IE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IE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April 2013</a:t>
            </a:r>
            <a:endParaRPr lang="en-IE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484784"/>
            <a:ext cx="61206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</a:pPr>
            <a:r>
              <a:rPr lang="en-GB" sz="3600" dirty="0" smtClean="0">
                <a:solidFill>
                  <a:prstClr val="black"/>
                </a:solidFill>
                <a:latin typeface="Calibri"/>
                <a:cs typeface="+mn-cs"/>
              </a:rPr>
              <a:t>Introduction</a:t>
            </a:r>
            <a:endParaRPr lang="en-GB" sz="3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</a:pPr>
            <a:r>
              <a:rPr lang="en-GB" sz="3600" dirty="0" smtClean="0">
                <a:solidFill>
                  <a:prstClr val="black"/>
                </a:solidFill>
                <a:latin typeface="Calibri"/>
                <a:cs typeface="+mn-cs"/>
              </a:rPr>
              <a:t>Challenges Facing Industry</a:t>
            </a:r>
            <a:endParaRPr lang="en-GB" sz="3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</a:pPr>
            <a:r>
              <a:rPr lang="en-GB" sz="3600" dirty="0" smtClean="0">
                <a:solidFill>
                  <a:prstClr val="black"/>
                </a:solidFill>
                <a:latin typeface="Calibri"/>
                <a:cs typeface="+mn-cs"/>
              </a:rPr>
              <a:t>Conventional Heating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</a:pPr>
            <a:r>
              <a:rPr lang="en-GB" sz="3600" dirty="0" smtClean="0">
                <a:solidFill>
                  <a:prstClr val="black"/>
                </a:solidFill>
                <a:latin typeface="Calibri"/>
                <a:cs typeface="+mn-cs"/>
              </a:rPr>
              <a:t>Hot Water Heating Systems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</a:pPr>
            <a:r>
              <a:rPr lang="en-GB" sz="3600" b="1" dirty="0" smtClean="0">
                <a:solidFill>
                  <a:prstClr val="black"/>
                </a:solidFill>
                <a:latin typeface="Calibri"/>
                <a:cs typeface="+mn-cs"/>
              </a:rPr>
              <a:t>Optimal Ventilation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</a:pPr>
            <a:r>
              <a:rPr lang="en-GB" sz="3600" dirty="0" smtClean="0">
                <a:solidFill>
                  <a:prstClr val="black"/>
                </a:solidFill>
                <a:latin typeface="Calibri"/>
                <a:cs typeface="+mn-cs"/>
              </a:rPr>
              <a:t>Fuel Types</a:t>
            </a:r>
            <a:endParaRPr lang="en-IE" sz="3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4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ndre\Downloads\BHSL FBC 9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4" y="1196752"/>
            <a:ext cx="6727571" cy="425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Bhsl</a:t>
            </a:r>
            <a:r>
              <a:rPr lang="en-US" dirty="0" smtClean="0"/>
              <a:t> FBC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1" y="5301208"/>
            <a:ext cx="8784976" cy="10801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b="1" i="1" dirty="0"/>
              <a:t>only</a:t>
            </a:r>
            <a:r>
              <a:rPr lang="en-US" sz="2800" dirty="0"/>
              <a:t> farm sized </a:t>
            </a:r>
            <a:r>
              <a:rPr lang="en-US" sz="2800" dirty="0" smtClean="0"/>
              <a:t>technology </a:t>
            </a:r>
            <a:r>
              <a:rPr lang="en-US" sz="2800" b="1" i="1" dirty="0" smtClean="0"/>
              <a:t>guaranteed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/>
              <a:t>to </a:t>
            </a:r>
            <a:r>
              <a:rPr lang="en-US" sz="2800" dirty="0"/>
              <a:t>work with </a:t>
            </a:r>
            <a:r>
              <a:rPr lang="en-US" sz="2800" dirty="0" smtClean="0"/>
              <a:t>Poultry Manure as </a:t>
            </a:r>
            <a:r>
              <a:rPr lang="en-US" sz="2800" dirty="0"/>
              <a:t>a fuel.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November 2012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6627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Ventilation</a:t>
            </a:r>
            <a:endParaRPr lang="en-US" dirty="0"/>
          </a:p>
        </p:txBody>
      </p:sp>
      <p:pic>
        <p:nvPicPr>
          <p:cNvPr id="5" name="Content Placeholder 4" descr="OptV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1692841" cy="164377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IE" dirty="0"/>
          </a:p>
        </p:txBody>
      </p:sp>
      <p:pic>
        <p:nvPicPr>
          <p:cNvPr id="6" name="Picture 5" descr="uphouse chicke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196752"/>
            <a:ext cx="5743516" cy="39407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512" y="2996952"/>
            <a:ext cx="29523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Blip>
                <a:blip r:embed="rId4"/>
              </a:buBlip>
            </a:pPr>
            <a:r>
              <a:rPr lang="en-US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 clean source of abundant heat to </a:t>
            </a:r>
            <a:r>
              <a:rPr lang="en-US" sz="2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optimise</a:t>
            </a:r>
            <a:r>
              <a:rPr lang="en-US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environmental conditions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5438020"/>
            <a:ext cx="8623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Blip>
                <a:blip r:embed="rId4"/>
              </a:buBlip>
            </a:pPr>
            <a:r>
              <a:rPr lang="en-US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 departure from a “Minimum” ventilation strategy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IE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April 2013</a:t>
            </a:r>
            <a:endParaRPr lang="en-IE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484784"/>
            <a:ext cx="61206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</a:pPr>
            <a:r>
              <a:rPr lang="en-GB" sz="3600" dirty="0" smtClean="0">
                <a:solidFill>
                  <a:prstClr val="black"/>
                </a:solidFill>
                <a:latin typeface="Calibri"/>
                <a:cs typeface="+mn-cs"/>
              </a:rPr>
              <a:t>Introduction</a:t>
            </a:r>
            <a:endParaRPr lang="en-GB" sz="3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</a:pPr>
            <a:r>
              <a:rPr lang="en-GB" sz="3600" b="1" dirty="0" smtClean="0">
                <a:solidFill>
                  <a:prstClr val="black"/>
                </a:solidFill>
                <a:latin typeface="Calibri"/>
                <a:cs typeface="+mn-cs"/>
              </a:rPr>
              <a:t>Challenges Facing Industry</a:t>
            </a:r>
            <a:endParaRPr lang="en-GB" sz="3600" b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</a:pPr>
            <a:r>
              <a:rPr lang="en-GB" sz="3600" dirty="0" smtClean="0">
                <a:solidFill>
                  <a:prstClr val="black"/>
                </a:solidFill>
                <a:latin typeface="Calibri"/>
                <a:cs typeface="+mn-cs"/>
              </a:rPr>
              <a:t>Conventional Heating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</a:pPr>
            <a:r>
              <a:rPr lang="en-GB" sz="3600" dirty="0" smtClean="0">
                <a:solidFill>
                  <a:prstClr val="black"/>
                </a:solidFill>
                <a:latin typeface="Calibri"/>
                <a:cs typeface="+mn-cs"/>
              </a:rPr>
              <a:t>Hot Water Heating Systems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</a:pPr>
            <a:r>
              <a:rPr lang="en-GB" sz="3600" dirty="0" smtClean="0">
                <a:solidFill>
                  <a:prstClr val="black"/>
                </a:solidFill>
                <a:latin typeface="Calibri"/>
                <a:cs typeface="+mn-cs"/>
              </a:rPr>
              <a:t>Optimal Ventilation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</a:pPr>
            <a:r>
              <a:rPr lang="en-GB" sz="3600" dirty="0" smtClean="0">
                <a:solidFill>
                  <a:prstClr val="black"/>
                </a:solidFill>
                <a:latin typeface="Calibri"/>
                <a:cs typeface="+mn-cs"/>
              </a:rPr>
              <a:t>Fuel Types</a:t>
            </a:r>
            <a:endParaRPr lang="en-IE" sz="3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54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Humidity is Key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IE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7855"/>
            <a:ext cx="8785225" cy="351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940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dirty="0" smtClean="0">
                <a:solidFill>
                  <a:prstClr val="black"/>
                </a:solidFill>
                <a:ea typeface="+mn-ea"/>
                <a:cs typeface="+mn-cs"/>
              </a:rPr>
              <a:t>Bird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9121" y="1609087"/>
            <a:ext cx="3767367" cy="4464496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5 </a:t>
            </a:r>
            <a:r>
              <a:rPr lang="en-US" sz="2800" b="1" dirty="0"/>
              <a:t>point </a:t>
            </a:r>
            <a:r>
              <a:rPr lang="en-US" sz="2800" b="1" dirty="0" smtClean="0"/>
              <a:t>improvement in FCR</a:t>
            </a:r>
            <a:endParaRPr lang="en-US" sz="2800" b="1" dirty="0"/>
          </a:p>
          <a:p>
            <a:r>
              <a:rPr lang="en-US" sz="2800" dirty="0"/>
              <a:t>20 point improvement in EPEF</a:t>
            </a:r>
          </a:p>
          <a:p>
            <a:r>
              <a:rPr lang="en-US" sz="2800" dirty="0"/>
              <a:t>50% reduction </a:t>
            </a:r>
            <a:r>
              <a:rPr lang="en-US" sz="2800" dirty="0" smtClean="0"/>
              <a:t>in </a:t>
            </a:r>
            <a:r>
              <a:rPr lang="en-US" sz="2800" dirty="0" err="1" smtClean="0"/>
              <a:t>Pododermatitis</a:t>
            </a:r>
            <a:endParaRPr lang="en-US" sz="2800" dirty="0"/>
          </a:p>
          <a:p>
            <a:r>
              <a:rPr lang="en-US" sz="2800" dirty="0"/>
              <a:t>25% reduction in Hock </a:t>
            </a:r>
            <a:r>
              <a:rPr lang="en-US" sz="2800" dirty="0" smtClean="0"/>
              <a:t>Burn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IE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5536" y="1124744"/>
            <a:ext cx="8101012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>
              <a:buFontTx/>
              <a:buNone/>
            </a:pPr>
            <a:endParaRPr lang="en-IE" sz="1800" dirty="0" smtClean="0"/>
          </a:p>
          <a:p>
            <a:pPr>
              <a:buFontTx/>
              <a:buNone/>
            </a:pPr>
            <a:endParaRPr lang="en-IE" sz="18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628800"/>
            <a:ext cx="5265779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44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Pododermatitis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74" y="1124744"/>
            <a:ext cx="7946652" cy="333208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4293096"/>
            <a:ext cx="7639050" cy="193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3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7344816" cy="648072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49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Grower Benefits </a:t>
            </a:r>
            <a:r>
              <a:rPr lang="en-US" sz="10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10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96752"/>
            <a:ext cx="8352928" cy="46805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1300" dirty="0"/>
          </a:p>
          <a:p>
            <a:pPr>
              <a:lnSpc>
                <a:spcPct val="120000"/>
              </a:lnSpc>
            </a:pPr>
            <a:r>
              <a:rPr lang="en-US" sz="5100" b="1" dirty="0" smtClean="0"/>
              <a:t>Reduction in LPG used</a:t>
            </a:r>
            <a:endParaRPr lang="en-US" sz="5100" b="1" dirty="0"/>
          </a:p>
          <a:p>
            <a:pPr>
              <a:lnSpc>
                <a:spcPct val="120000"/>
              </a:lnSpc>
            </a:pPr>
            <a:r>
              <a:rPr lang="en-US" sz="5100" b="1" dirty="0"/>
              <a:t>Renewable Heating </a:t>
            </a:r>
            <a:r>
              <a:rPr lang="en-US" sz="5100" b="1" dirty="0" smtClean="0"/>
              <a:t>Incentive (RHI)</a:t>
            </a:r>
            <a:r>
              <a:rPr lang="en-US" sz="5100" dirty="0"/>
              <a:t> </a:t>
            </a:r>
            <a:endParaRPr lang="en-US" sz="5100" dirty="0" smtClean="0"/>
          </a:p>
          <a:p>
            <a:pPr>
              <a:lnSpc>
                <a:spcPct val="120000"/>
              </a:lnSpc>
            </a:pPr>
            <a:r>
              <a:rPr lang="en-US" sz="5100" dirty="0" smtClean="0"/>
              <a:t>Security </a:t>
            </a:r>
            <a:r>
              <a:rPr lang="en-US" sz="5100" dirty="0"/>
              <a:t>of Energy </a:t>
            </a:r>
            <a:r>
              <a:rPr lang="en-US" sz="5100" dirty="0" smtClean="0"/>
              <a:t>Supply</a:t>
            </a:r>
          </a:p>
          <a:p>
            <a:pPr>
              <a:lnSpc>
                <a:spcPct val="120000"/>
              </a:lnSpc>
            </a:pPr>
            <a:r>
              <a:rPr lang="en-US" sz="5100" dirty="0" smtClean="0"/>
              <a:t>Ash Sales  (Rich in Phosphorus and potash*)</a:t>
            </a:r>
          </a:p>
          <a:p>
            <a:pPr>
              <a:lnSpc>
                <a:spcPct val="120000"/>
              </a:lnSpc>
            </a:pPr>
            <a:r>
              <a:rPr lang="en-US" sz="5100" dirty="0" smtClean="0"/>
              <a:t>Cost Certainty</a:t>
            </a:r>
          </a:p>
          <a:p>
            <a:pPr>
              <a:lnSpc>
                <a:spcPct val="120000"/>
              </a:lnSpc>
            </a:pPr>
            <a:r>
              <a:rPr lang="en-US" sz="5100" dirty="0" smtClean="0"/>
              <a:t>Easier </a:t>
            </a:r>
            <a:r>
              <a:rPr lang="en-US" sz="5100" dirty="0"/>
              <a:t>Litter Management</a:t>
            </a:r>
          </a:p>
          <a:p>
            <a:pPr>
              <a:lnSpc>
                <a:spcPct val="120000"/>
              </a:lnSpc>
            </a:pPr>
            <a:r>
              <a:rPr lang="en-US" sz="5100" dirty="0"/>
              <a:t>Improved Working Conditions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6361856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</a:t>
            </a:r>
            <a:r>
              <a:rPr lang="en-US" i="1" dirty="0" err="1" smtClean="0">
                <a:solidFill>
                  <a:schemeClr val="bg1"/>
                </a:solidFill>
              </a:rPr>
              <a:t>utilising</a:t>
            </a:r>
            <a:r>
              <a:rPr lang="en-US" i="1" dirty="0" smtClean="0">
                <a:solidFill>
                  <a:schemeClr val="bg1"/>
                </a:solidFill>
              </a:rPr>
              <a:t> poultry manure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4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7344816" cy="864096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4900" dirty="0" smtClean="0">
                <a:solidFill>
                  <a:prstClr val="black"/>
                </a:solidFill>
                <a:ea typeface="+mn-ea"/>
                <a:cs typeface="+mn-cs"/>
              </a:rPr>
              <a:t>Environment Benefits</a:t>
            </a:r>
            <a:r>
              <a:rPr lang="en-US" sz="10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10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381642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Creates </a:t>
            </a:r>
            <a:r>
              <a:rPr lang="en-US" sz="2800" dirty="0"/>
              <a:t>a </a:t>
            </a:r>
            <a:r>
              <a:rPr lang="en-US" sz="2800" dirty="0" smtClean="0"/>
              <a:t>sustainable alternative </a:t>
            </a:r>
            <a:r>
              <a:rPr lang="en-US" sz="2800" dirty="0"/>
              <a:t>to land </a:t>
            </a:r>
            <a:r>
              <a:rPr lang="en-US" sz="2800" dirty="0" smtClean="0"/>
              <a:t>application</a:t>
            </a:r>
            <a:endParaRPr lang="en-US" sz="2800" dirty="0"/>
          </a:p>
          <a:p>
            <a:r>
              <a:rPr lang="en-US" sz="2800" dirty="0"/>
              <a:t>Nutrients are more </a:t>
            </a:r>
            <a:r>
              <a:rPr lang="en-US" sz="2800" dirty="0" smtClean="0"/>
              <a:t>readily recycled as </a:t>
            </a:r>
            <a:r>
              <a:rPr lang="en-US" sz="2800" dirty="0"/>
              <a:t>Ash</a:t>
            </a:r>
          </a:p>
          <a:p>
            <a:r>
              <a:rPr lang="en-US" sz="2800" dirty="0"/>
              <a:t>Lower Carbon Footprint</a:t>
            </a:r>
          </a:p>
          <a:p>
            <a:r>
              <a:rPr lang="en-US" sz="2800" dirty="0"/>
              <a:t>Less Ammonia created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at source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564904"/>
            <a:ext cx="4572000" cy="3421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21" y="4215038"/>
            <a:ext cx="4317566" cy="177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9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IE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April 2013</a:t>
            </a:r>
            <a:endParaRPr lang="en-IE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484784"/>
            <a:ext cx="61206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</a:pPr>
            <a:r>
              <a:rPr lang="en-GB" sz="3600" dirty="0" smtClean="0">
                <a:solidFill>
                  <a:prstClr val="black"/>
                </a:solidFill>
                <a:latin typeface="Calibri"/>
                <a:cs typeface="+mn-cs"/>
              </a:rPr>
              <a:t>Introduction</a:t>
            </a:r>
            <a:endParaRPr lang="en-GB" sz="3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</a:pPr>
            <a:r>
              <a:rPr lang="en-GB" sz="3600" dirty="0" smtClean="0">
                <a:solidFill>
                  <a:prstClr val="black"/>
                </a:solidFill>
                <a:latin typeface="Calibri"/>
                <a:cs typeface="+mn-cs"/>
              </a:rPr>
              <a:t>Challenges Facing Industry</a:t>
            </a:r>
            <a:endParaRPr lang="en-GB" sz="3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</a:pPr>
            <a:r>
              <a:rPr lang="en-GB" sz="3600" dirty="0" smtClean="0">
                <a:solidFill>
                  <a:prstClr val="black"/>
                </a:solidFill>
                <a:latin typeface="Calibri"/>
                <a:cs typeface="+mn-cs"/>
              </a:rPr>
              <a:t>Conventional Heating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</a:pPr>
            <a:r>
              <a:rPr lang="en-GB" sz="3600" dirty="0" smtClean="0">
                <a:solidFill>
                  <a:prstClr val="black"/>
                </a:solidFill>
                <a:latin typeface="Calibri"/>
                <a:cs typeface="+mn-cs"/>
              </a:rPr>
              <a:t>Hot Water Heating Systems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</a:pPr>
            <a:r>
              <a:rPr lang="en-GB" sz="3600" dirty="0" smtClean="0">
                <a:solidFill>
                  <a:prstClr val="black"/>
                </a:solidFill>
                <a:latin typeface="Calibri"/>
                <a:cs typeface="+mn-cs"/>
              </a:rPr>
              <a:t>Optimal Ventilation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</a:pPr>
            <a:r>
              <a:rPr lang="en-GB" sz="3600" b="1" dirty="0" smtClean="0">
                <a:solidFill>
                  <a:prstClr val="black"/>
                </a:solidFill>
                <a:latin typeface="Calibri"/>
                <a:cs typeface="+mn-cs"/>
              </a:rPr>
              <a:t>Fuel Types</a:t>
            </a:r>
            <a:endParaRPr lang="en-IE" sz="36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16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Fuel Types</a:t>
            </a:r>
            <a:endParaRPr lang="en-IE" sz="36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April 2013</a:t>
            </a:r>
            <a:endParaRPr lang="en-IE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700808"/>
            <a:ext cx="3384376" cy="459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GB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IE" dirty="0">
                <a:solidFill>
                  <a:prstClr val="black"/>
                </a:solidFill>
              </a:rPr>
              <a:t>n energy terms Pellets are now the same cost as LPG and the cost of Dry Woodchip </a:t>
            </a:r>
            <a:r>
              <a:rPr lang="en-IE" dirty="0" smtClean="0">
                <a:solidFill>
                  <a:prstClr val="black"/>
                </a:solidFill>
              </a:rPr>
              <a:t>(30</a:t>
            </a:r>
            <a:r>
              <a:rPr lang="en-IE" dirty="0">
                <a:solidFill>
                  <a:prstClr val="black"/>
                </a:solidFill>
              </a:rPr>
              <a:t>% </a:t>
            </a:r>
            <a:r>
              <a:rPr lang="en-IE" dirty="0" smtClean="0">
                <a:solidFill>
                  <a:prstClr val="black"/>
                </a:solidFill>
              </a:rPr>
              <a:t>Moisture) </a:t>
            </a:r>
            <a:r>
              <a:rPr lang="en-IE" dirty="0">
                <a:solidFill>
                  <a:prstClr val="black"/>
                </a:solidFill>
              </a:rPr>
              <a:t>has increased to approx. £110/tonne</a:t>
            </a:r>
            <a:r>
              <a:rPr lang="en-IE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IE" dirty="0" smtClean="0"/>
              <a:t>Current cheapest </a:t>
            </a:r>
            <a:r>
              <a:rPr lang="en-IE" dirty="0"/>
              <a:t>available </a:t>
            </a:r>
            <a:r>
              <a:rPr lang="en-IE" dirty="0" smtClean="0"/>
              <a:t>fuel is </a:t>
            </a:r>
            <a:r>
              <a:rPr lang="en-IE" dirty="0"/>
              <a:t>Wet Woodchip at approx. £</a:t>
            </a:r>
            <a:r>
              <a:rPr lang="en-IE" dirty="0" smtClean="0"/>
              <a:t>38/tonne. </a:t>
            </a:r>
            <a:endParaRPr lang="en-IE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060848"/>
            <a:ext cx="5308993" cy="35208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162093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IE" dirty="0"/>
              <a:t>A number of biomass fuels are available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4859036" y="170080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20 Year Fuel Comparison*</a:t>
            </a:r>
            <a:endParaRPr lang="en-US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5616337"/>
            <a:ext cx="3076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sz="1800" dirty="0" smtClean="0"/>
              <a:t>Example 6 House Farm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5975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Which Fuel?</a:t>
            </a:r>
            <a:endParaRPr lang="en-IE" sz="36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April 2013</a:t>
            </a:r>
            <a:endParaRPr lang="en-IE" dirty="0">
              <a:solidFill>
                <a:prstClr val="white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8395280"/>
              </p:ext>
            </p:extLst>
          </p:nvPr>
        </p:nvGraphicFramePr>
        <p:xfrm>
          <a:off x="323528" y="1124745"/>
          <a:ext cx="835292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0143" y="4581128"/>
            <a:ext cx="4715282" cy="282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Blip>
                <a:blip r:embed="rId4"/>
              </a:buBlip>
            </a:pPr>
            <a:r>
              <a:rPr lang="en-IE" dirty="0" smtClean="0"/>
              <a:t>Wet </a:t>
            </a:r>
            <a:r>
              <a:rPr lang="en-IE" dirty="0"/>
              <a:t>Woodchip for 20 years saves  nearly £3.3m compared to LPG and is £1.9m less than Dry Woodchip</a:t>
            </a:r>
            <a:r>
              <a:rPr lang="en-IE" dirty="0" smtClean="0"/>
              <a:t>.</a:t>
            </a:r>
            <a:endParaRPr lang="en-IE" dirty="0" smtClean="0">
              <a:solidFill>
                <a:prstClr val="black"/>
              </a:solidFill>
            </a:endParaRPr>
          </a:p>
          <a:p>
            <a:pPr lvl="0" algn="r" fontAlgn="auto">
              <a:spcBef>
                <a:spcPct val="20000"/>
              </a:spcBef>
              <a:spcAft>
                <a:spcPts val="0"/>
              </a:spcAft>
            </a:pPr>
            <a:endParaRPr lang="en-IE" dirty="0" smtClean="0">
              <a:solidFill>
                <a:prstClr val="black"/>
              </a:solidFill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Blip>
                <a:blip r:embed="rId4"/>
              </a:buBlip>
            </a:pPr>
            <a:endParaRPr lang="en-IE" dirty="0">
              <a:solidFill>
                <a:prstClr val="black"/>
              </a:solidFill>
            </a:endParaRPr>
          </a:p>
          <a:p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1196752"/>
            <a:ext cx="5524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20 Year Fuel Costs on 350k Bird Farm*</a:t>
            </a:r>
            <a:endParaRPr lang="en-IE" dirty="0"/>
          </a:p>
        </p:txBody>
      </p:sp>
      <p:sp>
        <p:nvSpPr>
          <p:cNvPr id="2" name="TextBox 1"/>
          <p:cNvSpPr txBox="1"/>
          <p:nvPr/>
        </p:nvSpPr>
        <p:spPr>
          <a:xfrm>
            <a:off x="5331684" y="4763285"/>
            <a:ext cx="3560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Blip>
                <a:blip r:embed="rId4"/>
              </a:buBlip>
            </a:pPr>
            <a:r>
              <a:rPr lang="en-IE" dirty="0" smtClean="0">
                <a:solidFill>
                  <a:prstClr val="black"/>
                </a:solidFill>
              </a:rPr>
              <a:t>The </a:t>
            </a:r>
            <a:r>
              <a:rPr lang="en-IE" dirty="0">
                <a:solidFill>
                  <a:prstClr val="black"/>
                </a:solidFill>
              </a:rPr>
              <a:t>ideal is to use Poultry Manure and Save nearly £5m over </a:t>
            </a:r>
            <a:r>
              <a:rPr lang="en-IE" dirty="0" smtClean="0">
                <a:solidFill>
                  <a:prstClr val="black"/>
                </a:solidFill>
              </a:rPr>
              <a:t>LPG.</a:t>
            </a:r>
            <a:endParaRPr lang="en-GB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390980"/>
            <a:ext cx="3430650" cy="37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*based </a:t>
            </a:r>
            <a:r>
              <a:rPr lang="en-US" sz="160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on annual 150 </a:t>
            </a:r>
            <a:r>
              <a:rPr lang="en-US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kW/ m</a:t>
            </a:r>
            <a:r>
              <a:rPr lang="en-US" sz="16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²</a:t>
            </a:r>
            <a:endParaRPr lang="en-US" sz="16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992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Thank you for your time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7843" y="1340768"/>
            <a:ext cx="7774632" cy="48992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3600" dirty="0" smtClean="0"/>
              <a:t>Any Questions?</a:t>
            </a:r>
            <a:endParaRPr lang="en-IE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IE" dirty="0"/>
          </a:p>
        </p:txBody>
      </p:sp>
      <p:pic>
        <p:nvPicPr>
          <p:cNvPr id="7" name="Picture 6" descr="foghorn_legho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7007" y="2276872"/>
            <a:ext cx="2736304" cy="3621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467544" y="1071563"/>
            <a:ext cx="83529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dirty="0" smtClean="0"/>
              <a:t>Heat &amp; Power </a:t>
            </a:r>
            <a:r>
              <a:rPr lang="en-US" sz="3200" dirty="0"/>
              <a:t>I</a:t>
            </a:r>
            <a:r>
              <a:rPr lang="en-US" sz="3200" dirty="0" smtClean="0"/>
              <a:t>ntensive </a:t>
            </a:r>
            <a:endParaRPr lang="en-US" sz="3200" dirty="0"/>
          </a:p>
        </p:txBody>
      </p:sp>
      <p:pic>
        <p:nvPicPr>
          <p:cNvPr id="9219" name="Picture 3" descr="Quadratherm_size6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23298"/>
            <a:ext cx="4392488" cy="38492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221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to the Industry</a:t>
            </a:r>
            <a:endParaRPr lang="en-IE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I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79732" y="4293096"/>
            <a:ext cx="2245569" cy="168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choretimepoultry.com/product_images/54_InchFans_size6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67" y="2086030"/>
            <a:ext cx="4146109" cy="332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to the Industry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14" y="1196975"/>
            <a:ext cx="7546773" cy="489585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7668344" y="5877272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USDA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0840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to the Industry</a:t>
            </a:r>
            <a:endParaRPr lang="en-IE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895546"/>
            <a:ext cx="4286280" cy="2928958"/>
          </a:xfrm>
        </p:spPr>
        <p:txBody>
          <a:bodyPr>
            <a:normAutofit/>
          </a:bodyPr>
          <a:lstStyle/>
          <a:p>
            <a:r>
              <a:rPr lang="en-IE" sz="2800" dirty="0" smtClean="0"/>
              <a:t>Growers </a:t>
            </a:r>
            <a:r>
              <a:rPr lang="en-IE" sz="2800" dirty="0"/>
              <a:t>vulnerable to wide variation in energy prices </a:t>
            </a:r>
            <a:r>
              <a:rPr lang="en-IE" sz="2800" i="1" dirty="0"/>
              <a:t>and </a:t>
            </a:r>
            <a:r>
              <a:rPr lang="en-IE" sz="2800" dirty="0"/>
              <a:t>usage.</a:t>
            </a:r>
          </a:p>
          <a:p>
            <a:pPr marL="0" indent="0" eaLnBrk="1" hangingPunct="1">
              <a:buNone/>
            </a:pPr>
            <a:endParaRPr lang="en-IE" sz="2400" dirty="0" smtClean="0"/>
          </a:p>
          <a:p>
            <a:pPr marL="0" indent="0" eaLnBrk="1" hangingPunct="1">
              <a:buNone/>
            </a:pPr>
            <a:endParaRPr lang="en-IE" sz="2400" dirty="0" smtClean="0"/>
          </a:p>
          <a:p>
            <a:pPr eaLnBrk="1" hangingPunct="1"/>
            <a:endParaRPr lang="en-IE" sz="2400" dirty="0" smtClean="0"/>
          </a:p>
          <a:p>
            <a:pPr eaLnBrk="1" hangingPunct="1"/>
            <a:endParaRPr lang="en-IE" sz="2000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November 2012</a:t>
            </a:r>
            <a:endParaRPr lang="en-IE" dirty="0"/>
          </a:p>
        </p:txBody>
      </p:sp>
      <p:pic>
        <p:nvPicPr>
          <p:cNvPr id="8" name="Picture 7" descr="winter-weather-2010-1-7-10-42-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340768"/>
            <a:ext cx="3816424" cy="4644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to the Industry</a:t>
            </a:r>
            <a:endParaRPr lang="en-IE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285860"/>
            <a:ext cx="3816424" cy="4810140"/>
          </a:xfrm>
        </p:spPr>
        <p:txBody>
          <a:bodyPr/>
          <a:lstStyle/>
          <a:p>
            <a:r>
              <a:rPr lang="en-US" sz="2800" dirty="0" smtClean="0"/>
              <a:t>Increasing environmental constraints add costs </a:t>
            </a:r>
          </a:p>
          <a:p>
            <a:r>
              <a:rPr lang="en-US" sz="2800" dirty="0" smtClean="0"/>
              <a:t>E.g. Nitrates Directive restricts land application of manures. </a:t>
            </a:r>
            <a:r>
              <a:rPr lang="en-US" sz="2000" dirty="0" smtClean="0"/>
              <a:t>			</a:t>
            </a:r>
          </a:p>
          <a:p>
            <a:pPr algn="ctr">
              <a:buNone/>
            </a:pPr>
            <a:endParaRPr lang="en-IE" sz="1800" dirty="0" smtClean="0"/>
          </a:p>
          <a:p>
            <a:pPr eaLnBrk="1" hangingPunct="1"/>
            <a:endParaRPr lang="en-IE" sz="1800" dirty="0" smtClean="0"/>
          </a:p>
          <a:p>
            <a:pPr eaLnBrk="1" hangingPunct="1">
              <a:buFontTx/>
              <a:buNone/>
            </a:pPr>
            <a:endParaRPr lang="en-IE" sz="180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IE" dirty="0"/>
          </a:p>
        </p:txBody>
      </p:sp>
      <p:pic>
        <p:nvPicPr>
          <p:cNvPr id="6" name="Picture 5" descr="img_nvz_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268760"/>
            <a:ext cx="4070256" cy="478853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to the Industry</a:t>
            </a:r>
            <a:endParaRPr lang="en-IE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285860"/>
            <a:ext cx="2952328" cy="481014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Increasing restriction on anti-microbial use</a:t>
            </a:r>
          </a:p>
          <a:p>
            <a:r>
              <a:rPr lang="en-US" sz="2800" dirty="0" smtClean="0"/>
              <a:t>Providing an optimum house environment is critical in supporting bird’s immune syste</a:t>
            </a:r>
            <a:r>
              <a:rPr lang="en-US" sz="2800" dirty="0"/>
              <a:t>m</a:t>
            </a:r>
            <a:r>
              <a:rPr lang="en-US" sz="2000" dirty="0" smtClean="0"/>
              <a:t>			</a:t>
            </a:r>
          </a:p>
          <a:p>
            <a:pPr algn="ctr">
              <a:buNone/>
            </a:pPr>
            <a:endParaRPr lang="en-IE" sz="1800" dirty="0" smtClean="0"/>
          </a:p>
          <a:p>
            <a:pPr marL="0" indent="0" eaLnBrk="1" hangingPunct="1">
              <a:buNone/>
            </a:pPr>
            <a:endParaRPr lang="en-IE" sz="1800" dirty="0" smtClean="0"/>
          </a:p>
          <a:p>
            <a:pPr eaLnBrk="1" hangingPunct="1">
              <a:buFontTx/>
              <a:buNone/>
            </a:pPr>
            <a:endParaRPr lang="en-IE" sz="180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12776"/>
            <a:ext cx="5513784" cy="453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7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IE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April 2013</a:t>
            </a:r>
            <a:endParaRPr lang="en-IE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484784"/>
            <a:ext cx="61206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</a:pPr>
            <a:r>
              <a:rPr lang="en-GB" sz="3600" dirty="0" smtClean="0">
                <a:solidFill>
                  <a:prstClr val="black"/>
                </a:solidFill>
                <a:latin typeface="Calibri"/>
                <a:cs typeface="+mn-cs"/>
              </a:rPr>
              <a:t>Introduction</a:t>
            </a:r>
            <a:endParaRPr lang="en-GB" sz="3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</a:pPr>
            <a:r>
              <a:rPr lang="en-GB" sz="3600" dirty="0" smtClean="0">
                <a:solidFill>
                  <a:prstClr val="black"/>
                </a:solidFill>
                <a:latin typeface="Calibri"/>
                <a:cs typeface="+mn-cs"/>
              </a:rPr>
              <a:t>Challenges Facing Industry</a:t>
            </a:r>
            <a:endParaRPr lang="en-GB" sz="3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</a:pPr>
            <a:r>
              <a:rPr lang="en-GB" sz="3600" b="1" dirty="0" smtClean="0">
                <a:solidFill>
                  <a:prstClr val="black"/>
                </a:solidFill>
                <a:latin typeface="Calibri"/>
                <a:cs typeface="+mn-cs"/>
              </a:rPr>
              <a:t>Conventional Heating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</a:pPr>
            <a:r>
              <a:rPr lang="en-GB" sz="3600" dirty="0" smtClean="0">
                <a:solidFill>
                  <a:prstClr val="black"/>
                </a:solidFill>
                <a:latin typeface="Calibri"/>
                <a:cs typeface="+mn-cs"/>
              </a:rPr>
              <a:t>Hot Water Heating Systems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</a:pPr>
            <a:r>
              <a:rPr lang="en-GB" sz="3600" dirty="0" smtClean="0">
                <a:solidFill>
                  <a:prstClr val="black"/>
                </a:solidFill>
                <a:latin typeface="Calibri"/>
                <a:cs typeface="+mn-cs"/>
              </a:rPr>
              <a:t>Optimal Ventilation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</a:pPr>
            <a:r>
              <a:rPr lang="en-GB" sz="3600" dirty="0" smtClean="0">
                <a:solidFill>
                  <a:prstClr val="black"/>
                </a:solidFill>
                <a:latin typeface="Calibri"/>
                <a:cs typeface="+mn-cs"/>
              </a:rPr>
              <a:t>Fuel Types</a:t>
            </a:r>
            <a:endParaRPr lang="en-IE" sz="3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48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hsl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bhsl theme</Template>
  <TotalTime>12604</TotalTime>
  <Words>899</Words>
  <Application>Microsoft Office PowerPoint</Application>
  <PresentationFormat>On-screen Show (4:3)</PresentationFormat>
  <Paragraphs>242</Paragraphs>
  <Slides>38</Slides>
  <Notes>15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bhsl theme</vt:lpstr>
      <vt:lpstr>Office Theme</vt:lpstr>
      <vt:lpstr>Introduction to Alternative Heating Systems</vt:lpstr>
      <vt:lpstr>Agenda</vt:lpstr>
      <vt:lpstr>Agenda</vt:lpstr>
      <vt:lpstr>Challenges to the Industry</vt:lpstr>
      <vt:lpstr>Challenges to the Industry</vt:lpstr>
      <vt:lpstr>Challenges to the Industry</vt:lpstr>
      <vt:lpstr>Challenges to the Industry</vt:lpstr>
      <vt:lpstr>Challenges to the Industry</vt:lpstr>
      <vt:lpstr>Agenda</vt:lpstr>
      <vt:lpstr>First, and Most Importantly</vt:lpstr>
      <vt:lpstr>Conventional Heating</vt:lpstr>
      <vt:lpstr>Conventional House Heating</vt:lpstr>
      <vt:lpstr>Agenda</vt:lpstr>
      <vt:lpstr>Alternative Heating Systems</vt:lpstr>
      <vt:lpstr>Water Heating Systems</vt:lpstr>
      <vt:lpstr>Black Steel Pipe</vt:lpstr>
      <vt:lpstr>Thermal image of hot water pipes</vt:lpstr>
      <vt:lpstr>Finned tubes</vt:lpstr>
      <vt:lpstr>Finned tubes</vt:lpstr>
      <vt:lpstr>Finned tubes</vt:lpstr>
      <vt:lpstr>Individual Radiators with Fans</vt:lpstr>
      <vt:lpstr>Radiator fan located next to ceiling</vt:lpstr>
      <vt:lpstr>Suspended from Ceiling </vt:lpstr>
      <vt:lpstr>Floor heating systems</vt:lpstr>
      <vt:lpstr>Thermal images of floor</vt:lpstr>
      <vt:lpstr>Floor Heating Systems</vt:lpstr>
      <vt:lpstr>Agenda</vt:lpstr>
      <vt:lpstr>Bhsl FBC</vt:lpstr>
      <vt:lpstr>Optimal Ventilation</vt:lpstr>
      <vt:lpstr>Relative Humidity is Key</vt:lpstr>
      <vt:lpstr>Bird Benefits</vt:lpstr>
      <vt:lpstr>Pododermatitis</vt:lpstr>
      <vt:lpstr>Grower Benefits  </vt:lpstr>
      <vt:lpstr>Environment Benefits </vt:lpstr>
      <vt:lpstr>Agenda</vt:lpstr>
      <vt:lpstr>Fuel Types</vt:lpstr>
      <vt:lpstr>Which Fuel?</vt:lpstr>
      <vt:lpstr>Thank you for your time</vt:lpstr>
    </vt:vector>
  </TitlesOfParts>
  <Company>Gary Neville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 Dight</dc:creator>
  <cp:lastModifiedBy>Andre</cp:lastModifiedBy>
  <cp:revision>286</cp:revision>
  <dcterms:created xsi:type="dcterms:W3CDTF">2008-09-01T19:03:15Z</dcterms:created>
  <dcterms:modified xsi:type="dcterms:W3CDTF">2013-04-19T17:39:45Z</dcterms:modified>
</cp:coreProperties>
</file>