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47"/>
  </p:notesMasterIdLst>
  <p:sldIdLst>
    <p:sldId id="3803" r:id="rId2"/>
    <p:sldId id="4430" r:id="rId3"/>
    <p:sldId id="2147472838" r:id="rId4"/>
    <p:sldId id="2147472837" r:id="rId5"/>
    <p:sldId id="4359" r:id="rId6"/>
    <p:sldId id="4638" r:id="rId7"/>
    <p:sldId id="2147472789" r:id="rId8"/>
    <p:sldId id="4297" r:id="rId9"/>
    <p:sldId id="2147472769" r:id="rId10"/>
    <p:sldId id="2147472811" r:id="rId11"/>
    <p:sldId id="4701" r:id="rId12"/>
    <p:sldId id="4705" r:id="rId13"/>
    <p:sldId id="2147472642" r:id="rId14"/>
    <p:sldId id="3764" r:id="rId15"/>
    <p:sldId id="2147472689" r:id="rId16"/>
    <p:sldId id="4288" r:id="rId17"/>
    <p:sldId id="4689" r:id="rId18"/>
    <p:sldId id="4690" r:id="rId19"/>
    <p:sldId id="4691" r:id="rId20"/>
    <p:sldId id="4693" r:id="rId21"/>
    <p:sldId id="4694" r:id="rId22"/>
    <p:sldId id="2147472655" r:id="rId23"/>
    <p:sldId id="2147472835" r:id="rId24"/>
    <p:sldId id="2147472834" r:id="rId25"/>
    <p:sldId id="2147472684" r:id="rId26"/>
    <p:sldId id="4491" r:id="rId27"/>
    <p:sldId id="2147472674" r:id="rId28"/>
    <p:sldId id="2147472840" r:id="rId29"/>
    <p:sldId id="2147472806" r:id="rId30"/>
    <p:sldId id="2147472833" r:id="rId31"/>
    <p:sldId id="2147472653" r:id="rId32"/>
    <p:sldId id="4656" r:id="rId33"/>
    <p:sldId id="2147472791" r:id="rId34"/>
    <p:sldId id="2147472792" r:id="rId35"/>
    <p:sldId id="3166" r:id="rId36"/>
    <p:sldId id="2147472638" r:id="rId37"/>
    <p:sldId id="4353" r:id="rId38"/>
    <p:sldId id="2147472776" r:id="rId39"/>
    <p:sldId id="4569" r:id="rId40"/>
    <p:sldId id="2147472808" r:id="rId41"/>
    <p:sldId id="2147472815" r:id="rId42"/>
    <p:sldId id="2147472805" r:id="rId43"/>
    <p:sldId id="2147472770" r:id="rId44"/>
    <p:sldId id="2147472841" r:id="rId45"/>
    <p:sldId id="3590" r:id="rId4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99"/>
    <p:restoredTop sz="94712"/>
  </p:normalViewPr>
  <p:slideViewPr>
    <p:cSldViewPr snapToGrid="0">
      <p:cViewPr varScale="1">
        <p:scale>
          <a:sx n="75" d="100"/>
          <a:sy n="75" d="100"/>
        </p:scale>
        <p:origin x="480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E09A29-1F3A-8A49-AEE6-4FBA1B91E8CA}" type="datetimeFigureOut">
              <a:rPr lang="en-GB" smtClean="0"/>
              <a:t>07/05/2025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D1EFF86-30D1-4148-8DBA-453E814915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141139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7" name="Slide Image Placeholder 1">
            <a:extLst>
              <a:ext uri="{FF2B5EF4-FFF2-40B4-BE49-F238E27FC236}">
                <a16:creationId xmlns:a16="http://schemas.microsoft.com/office/drawing/2014/main" id="{D63D84BF-C396-EA3A-3566-661FECE1D21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2578" name="Notes Placeholder 2">
            <a:extLst>
              <a:ext uri="{FF2B5EF4-FFF2-40B4-BE49-F238E27FC236}">
                <a16:creationId xmlns:a16="http://schemas.microsoft.com/office/drawing/2014/main" id="{AF2AA6E8-10C1-FF37-444D-0C3813FADD1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/>
          </a:p>
        </p:txBody>
      </p:sp>
      <p:sp>
        <p:nvSpPr>
          <p:cNvPr id="152579" name="Slide Number Placeholder 3">
            <a:extLst>
              <a:ext uri="{FF2B5EF4-FFF2-40B4-BE49-F238E27FC236}">
                <a16:creationId xmlns:a16="http://schemas.microsoft.com/office/drawing/2014/main" id="{41B7E340-6D45-4B08-955B-07BD2190433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1C5CA76C-A8C1-DE4F-8A97-B9289AC3E105}" type="slidenum">
              <a:rPr lang="en-GB" altLang="en-US" smtClean="0"/>
              <a:pPr/>
              <a:t>1</a:t>
            </a:fld>
            <a:endParaRPr lang="en-GB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6CC577-5036-251E-495E-0AE0E2E73D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69" name="Slide Image Placeholder 1">
            <a:extLst>
              <a:ext uri="{FF2B5EF4-FFF2-40B4-BE49-F238E27FC236}">
                <a16:creationId xmlns:a16="http://schemas.microsoft.com/office/drawing/2014/main" id="{7FF39019-B8EB-F9BE-2A87-0B92716710C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6370" name="Notes Placeholder 2">
            <a:extLst>
              <a:ext uri="{FF2B5EF4-FFF2-40B4-BE49-F238E27FC236}">
                <a16:creationId xmlns:a16="http://schemas.microsoft.com/office/drawing/2014/main" id="{302B53AB-35ED-6055-5CD6-58D0DA99315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dirty="0"/>
              <a:t>4</a:t>
            </a:r>
          </a:p>
        </p:txBody>
      </p:sp>
      <p:sp>
        <p:nvSpPr>
          <p:cNvPr id="186371" name="Slide Number Placeholder 3">
            <a:extLst>
              <a:ext uri="{FF2B5EF4-FFF2-40B4-BE49-F238E27FC236}">
                <a16:creationId xmlns:a16="http://schemas.microsoft.com/office/drawing/2014/main" id="{274A4417-432E-FB56-5D8D-3D0FF822317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BF51A74A-F71C-4148-811C-970499AE1BD2}" type="slidenum">
              <a:rPr lang="en-GB" altLang="en-US" smtClean="0"/>
              <a:pPr/>
              <a:t>16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667253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ACA438-FD8A-41F0-AA94-9C18349B813B}" type="slidenum">
              <a:rPr lang="en-GB" smtClean="0"/>
              <a:pPr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9035858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ACA438-FD8A-41F0-AA94-9C18349B813B}" type="slidenum">
              <a:rPr lang="en-GB" smtClean="0"/>
              <a:pPr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4155946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F1F932-B9E8-007F-B84F-CCC2384B03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C5820BE-960E-E533-3E2B-CBE823813F6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2A5B712-875E-C4B1-06E2-4BB0AA5AAFE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CE2A65-D6E3-DD96-29B1-BABFBAF5600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8C04E9-52EE-9647-817E-5F69ADEE6181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807204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8C04E9-52EE-9647-817E-5F69ADEE6181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955854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ACA438-FD8A-41F0-AA94-9C18349B813B}" type="slidenum">
              <a:rPr lang="en-GB" smtClean="0"/>
              <a:pPr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041222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8C04E9-52EE-9647-817E-5F69ADEE6181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729031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ACA438-FD8A-41F0-AA94-9C18349B813B}" type="slidenum">
              <a:rPr lang="en-GB" smtClean="0"/>
              <a:pPr/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077149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A617995-E330-434B-A49C-F84751C1A6AC}" type="slidenum">
              <a:rPr lang="en-GB" smtClean="0"/>
              <a:pPr>
                <a:defRPr/>
              </a:pPr>
              <a:t>32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1755947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8C04E9-52EE-9647-817E-5F69ADEE6181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60161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9D0C82-1369-2726-F802-A3140CBA27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AD41B56-95AE-8B56-B4F9-D0D9A015DF1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64758A1-70D2-0367-FCAC-4F0ED21618C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59CDDF-EA19-A4E9-8088-DCF22E6AA30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ACA438-FD8A-41F0-AA94-9C18349B813B}" type="slidenum">
              <a:rPr lang="en-GB" smtClean="0"/>
              <a:pPr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028305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8C04E9-52EE-9647-817E-5F69ADEE6181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552110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5" name="Slide Image Placeholder 1">
            <a:extLst>
              <a:ext uri="{FF2B5EF4-FFF2-40B4-BE49-F238E27FC236}">
                <a16:creationId xmlns:a16="http://schemas.microsoft.com/office/drawing/2014/main" id="{B016969A-3130-6415-5525-3836F837783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5346" name="Notes Placeholder 2">
            <a:extLst>
              <a:ext uri="{FF2B5EF4-FFF2-40B4-BE49-F238E27FC236}">
                <a16:creationId xmlns:a16="http://schemas.microsoft.com/office/drawing/2014/main" id="{188A98ED-BC77-14A7-6DE3-B097451A0AC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185347" name="Slide Number Placeholder 3">
            <a:extLst>
              <a:ext uri="{FF2B5EF4-FFF2-40B4-BE49-F238E27FC236}">
                <a16:creationId xmlns:a16="http://schemas.microsoft.com/office/drawing/2014/main" id="{512513A8-2A66-1F13-5D93-3DA4350810D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53079CE5-FFF9-0E4C-8F3A-C11C0054528C}" type="slidenum">
              <a:rPr lang="en-GB" altLang="en-US" smtClean="0"/>
              <a:pPr/>
              <a:t>36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3578580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ACA438-FD8A-41F0-AA94-9C18349B813B}" type="slidenum">
              <a:rPr lang="en-GB" smtClean="0"/>
              <a:pPr/>
              <a:t>37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419131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1EFF86-30D1-4148-8DBA-453E81491564}" type="slidenum">
              <a:rPr lang="en-GB" smtClean="0"/>
              <a:t>39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6519973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ACA438-FD8A-41F0-AA94-9C18349B813B}" type="slidenum">
              <a:rPr lang="en-GB" smtClean="0"/>
              <a:pPr/>
              <a:t>41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304779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ACA438-FD8A-41F0-AA94-9C18349B813B}" type="slidenum">
              <a:rPr lang="en-GB" smtClean="0"/>
              <a:pPr/>
              <a:t>43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680184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7" name="Rectangle 7">
            <a:extLst>
              <a:ext uri="{FF2B5EF4-FFF2-40B4-BE49-F238E27FC236}">
                <a16:creationId xmlns:a16="http://schemas.microsoft.com/office/drawing/2014/main" id="{0D70008E-DDC0-5456-B8E9-62ED44E59AB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18C3E551-7B7E-0349-897E-8CF0B54BBEF9}" type="slidenum">
              <a:rPr lang="en-GB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45</a:t>
            </a:fld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229378" name="Rectangle 2">
            <a:extLst>
              <a:ext uri="{FF2B5EF4-FFF2-40B4-BE49-F238E27FC236}">
                <a16:creationId xmlns:a16="http://schemas.microsoft.com/office/drawing/2014/main" id="{8FD3CF48-00C3-84DE-0D7E-A0C6CAF2E69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9379" name="Rectangle 3">
            <a:extLst>
              <a:ext uri="{FF2B5EF4-FFF2-40B4-BE49-F238E27FC236}">
                <a16:creationId xmlns:a16="http://schemas.microsoft.com/office/drawing/2014/main" id="{62E00D6D-A34F-3C81-41B7-516CBE42D22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ACA438-FD8A-41F0-AA94-9C18349B813B}" type="slidenum">
              <a:rPr lang="en-GB" smtClean="0"/>
              <a:pPr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2826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4EAEB8-8D66-B5D9-AA03-2F61149692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2E24707-6D8A-CCEF-AEE3-4628C4CE74E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DDEE484-A275-6A49-309D-458AFEB57A0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537050-FBF7-E728-2D88-BDE3C60DE95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ACA438-FD8A-41F0-AA94-9C18349B813B}" type="slidenum">
              <a:rPr lang="en-GB" smtClean="0"/>
              <a:pPr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65698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ACA438-FD8A-41F0-AA94-9C18349B813B}" type="slidenum">
              <a:rPr lang="en-GB" smtClean="0"/>
              <a:pPr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11526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ACA438-FD8A-41F0-AA94-9C18349B813B}" type="slidenum">
              <a:rPr lang="en-GB" smtClean="0"/>
              <a:pPr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6589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ACA438-FD8A-41F0-AA94-9C18349B813B}" type="slidenum">
              <a:rPr lang="en-GB" smtClean="0"/>
              <a:pPr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123740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523EB8-6155-A029-4EB7-693F8668CC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80435A1-998F-C0A3-6659-8A74EC52268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41DA4B8-F65B-8D08-631A-941A69F54DF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B0926F-639B-B78C-49AE-35C84F6596B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ACA438-FD8A-41F0-AA94-9C18349B813B}" type="slidenum">
              <a:rPr lang="en-GB" smtClean="0"/>
              <a:pPr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67395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5" name="Slide Image Placeholder 1">
            <a:extLst>
              <a:ext uri="{FF2B5EF4-FFF2-40B4-BE49-F238E27FC236}">
                <a16:creationId xmlns:a16="http://schemas.microsoft.com/office/drawing/2014/main" id="{300926C4-7366-3BD8-14F9-DBB5C372A53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9986" name="Notes Placeholder 2">
            <a:extLst>
              <a:ext uri="{FF2B5EF4-FFF2-40B4-BE49-F238E27FC236}">
                <a16:creationId xmlns:a16="http://schemas.microsoft.com/office/drawing/2014/main" id="{92BEA2DB-2041-A3DE-14BC-9581A50AAC4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/>
          </a:p>
        </p:txBody>
      </p:sp>
      <p:sp>
        <p:nvSpPr>
          <p:cNvPr id="169987" name="Slide Number Placeholder 3">
            <a:extLst>
              <a:ext uri="{FF2B5EF4-FFF2-40B4-BE49-F238E27FC236}">
                <a16:creationId xmlns:a16="http://schemas.microsoft.com/office/drawing/2014/main" id="{4B80A1F0-DD4E-DD7A-EA7F-39822B8F0FB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E2B1DAAE-4DE5-C649-BC5D-26CEF8890778}" type="slidenum">
              <a:rPr lang="en-GB" altLang="en-US" smtClean="0"/>
              <a:pPr/>
              <a:t>14</a:t>
            </a:fld>
            <a:endParaRPr lang="en-GB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2" y="0"/>
            <a:ext cx="4536017" cy="6858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350">
              <a:solidFill>
                <a:srgbClr val="000000"/>
              </a:solidFill>
              <a:cs typeface="ＭＳ Ｐゴシック" charset="0"/>
            </a:endParaRPr>
          </a:p>
        </p:txBody>
      </p:sp>
      <p:pic>
        <p:nvPicPr>
          <p:cNvPr id="5" name="Picture 8" descr="logo Imperi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817" y="2178050"/>
            <a:ext cx="2819400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85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4656668" y="2130428"/>
            <a:ext cx="6620933" cy="147002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885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4656668" y="3886200"/>
            <a:ext cx="5767917" cy="17526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759171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624B219E-9324-CB47-A56F-3CB7E767061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706306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9E1E008D-DD28-ED43-AFB4-AF4110E51C5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318356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248933" cy="654032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accent1">
                    <a:lumMod val="50000"/>
                  </a:schemeClr>
                </a:solidFill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42726670"/>
      </p:ext>
    </p:extLst>
  </p:cSld>
  <p:clrMapOvr>
    <a:masterClrMapping/>
  </p:clrMapOvr>
  <p:transition spd="slow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lumns bulleted lis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248933" cy="654032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accent1">
                    <a:lumMod val="50000"/>
                  </a:schemeClr>
                </a:solidFill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609600" y="1000125"/>
            <a:ext cx="5198368" cy="5072081"/>
          </a:xfrm>
        </p:spPr>
        <p:txBody>
          <a:bodyPr>
            <a:noAutofit/>
          </a:bodyPr>
          <a:lstStyle>
            <a:lvl1pPr>
              <a:spcBef>
                <a:spcPts val="450"/>
              </a:spcBef>
              <a:defRPr/>
            </a:lvl1pPr>
            <a:lvl2pPr>
              <a:defRPr baseline="0">
                <a:solidFill>
                  <a:srgbClr val="002163"/>
                </a:solidFill>
              </a:defRPr>
            </a:lvl2pPr>
            <a:lvl3pPr>
              <a:defRPr sz="1500">
                <a:solidFill>
                  <a:schemeClr val="tx1"/>
                </a:solidFill>
              </a:defRPr>
            </a:lvl3pPr>
            <a:lvl4pPr>
              <a:defRPr baseline="0">
                <a:solidFill>
                  <a:srgbClr val="002163"/>
                </a:solidFill>
              </a:defRPr>
            </a:lvl4pPr>
            <a:lvl5pPr>
              <a:defRPr baseline="0">
                <a:solidFill>
                  <a:srgbClr val="002163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6" name="Content Placeholder 8"/>
          <p:cNvSpPr>
            <a:spLocks noGrp="1"/>
          </p:cNvSpPr>
          <p:nvPr>
            <p:ph sz="quarter" idx="10"/>
          </p:nvPr>
        </p:nvSpPr>
        <p:spPr>
          <a:xfrm>
            <a:off x="0" y="6357958"/>
            <a:ext cx="8572517" cy="500066"/>
          </a:xfrm>
        </p:spPr>
        <p:txBody>
          <a:bodyPr anchor="b">
            <a:noAutofit/>
          </a:bodyPr>
          <a:lstStyle>
            <a:lvl1pPr>
              <a:buNone/>
              <a:defRPr sz="9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1"/>
          </p:nvPr>
        </p:nvSpPr>
        <p:spPr>
          <a:xfrm>
            <a:off x="6381753" y="1000111"/>
            <a:ext cx="5282867" cy="5072081"/>
          </a:xfrm>
        </p:spPr>
        <p:txBody>
          <a:bodyPr>
            <a:noAutofit/>
          </a:bodyPr>
          <a:lstStyle>
            <a:lvl1pPr>
              <a:spcBef>
                <a:spcPts val="450"/>
              </a:spcBef>
              <a:defRPr/>
            </a:lvl1pPr>
            <a:lvl2pPr>
              <a:defRPr baseline="0">
                <a:solidFill>
                  <a:srgbClr val="002163"/>
                </a:solidFill>
              </a:defRPr>
            </a:lvl2pPr>
            <a:lvl3pPr>
              <a:defRPr sz="1500">
                <a:solidFill>
                  <a:schemeClr val="tx1"/>
                </a:solidFill>
              </a:defRPr>
            </a:lvl3pPr>
            <a:lvl4pPr>
              <a:defRPr baseline="0">
                <a:solidFill>
                  <a:srgbClr val="002163"/>
                </a:solidFill>
              </a:defRPr>
            </a:lvl4pPr>
            <a:lvl5pPr>
              <a:defRPr baseline="0">
                <a:solidFill>
                  <a:srgbClr val="002163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58378756"/>
      </p:ext>
    </p:extLst>
  </p:cSld>
  <p:clrMapOvr>
    <a:masterClrMapping/>
  </p:clrMapOvr>
  <p:transition spd="slow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248933" cy="654032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accent1">
                    <a:lumMod val="50000"/>
                  </a:schemeClr>
                </a:solidFill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14795543"/>
      </p:ext>
    </p:extLst>
  </p:cSld>
  <p:clrMapOvr>
    <a:masterClrMapping/>
  </p:clrMapOvr>
  <p:transition spd="slow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248933" cy="654032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accent1">
                    <a:lumMod val="50000"/>
                  </a:schemeClr>
                </a:solidFill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05675533"/>
      </p:ext>
    </p:extLst>
  </p:cSld>
  <p:clrMapOvr>
    <a:masterClrMapping/>
  </p:clrMapOvr>
  <p:transition spd="slow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248933" cy="654032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accent1">
                    <a:lumMod val="50000"/>
                  </a:schemeClr>
                </a:solidFill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77227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wo columns bulleted lis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248933" cy="654032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accent1">
                    <a:lumMod val="50000"/>
                  </a:schemeClr>
                </a:solidFill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609600" y="1000125"/>
            <a:ext cx="5198368" cy="5072081"/>
          </a:xfrm>
        </p:spPr>
        <p:txBody>
          <a:bodyPr>
            <a:noAutofit/>
          </a:bodyPr>
          <a:lstStyle>
            <a:lvl1pPr>
              <a:spcBef>
                <a:spcPts val="450"/>
              </a:spcBef>
              <a:defRPr/>
            </a:lvl1pPr>
            <a:lvl2pPr>
              <a:defRPr baseline="0">
                <a:solidFill>
                  <a:srgbClr val="002163"/>
                </a:solidFill>
              </a:defRPr>
            </a:lvl2pPr>
            <a:lvl3pPr>
              <a:defRPr sz="1500">
                <a:solidFill>
                  <a:schemeClr val="tx1"/>
                </a:solidFill>
              </a:defRPr>
            </a:lvl3pPr>
            <a:lvl4pPr>
              <a:defRPr baseline="0">
                <a:solidFill>
                  <a:srgbClr val="002163"/>
                </a:solidFill>
              </a:defRPr>
            </a:lvl4pPr>
            <a:lvl5pPr>
              <a:defRPr baseline="0">
                <a:solidFill>
                  <a:srgbClr val="002163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6" name="Content Placeholder 8"/>
          <p:cNvSpPr>
            <a:spLocks noGrp="1"/>
          </p:cNvSpPr>
          <p:nvPr>
            <p:ph sz="quarter" idx="10"/>
          </p:nvPr>
        </p:nvSpPr>
        <p:spPr>
          <a:xfrm>
            <a:off x="0" y="6357958"/>
            <a:ext cx="8572517" cy="500066"/>
          </a:xfrm>
        </p:spPr>
        <p:txBody>
          <a:bodyPr anchor="b">
            <a:noAutofit/>
          </a:bodyPr>
          <a:lstStyle>
            <a:lvl1pPr>
              <a:buNone/>
              <a:defRPr sz="9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1"/>
          </p:nvPr>
        </p:nvSpPr>
        <p:spPr>
          <a:xfrm>
            <a:off x="6381753" y="1000111"/>
            <a:ext cx="5282867" cy="5072081"/>
          </a:xfrm>
        </p:spPr>
        <p:txBody>
          <a:bodyPr>
            <a:noAutofit/>
          </a:bodyPr>
          <a:lstStyle>
            <a:lvl1pPr>
              <a:spcBef>
                <a:spcPts val="450"/>
              </a:spcBef>
              <a:defRPr/>
            </a:lvl1pPr>
            <a:lvl2pPr>
              <a:defRPr baseline="0">
                <a:solidFill>
                  <a:srgbClr val="002163"/>
                </a:solidFill>
              </a:defRPr>
            </a:lvl2pPr>
            <a:lvl3pPr>
              <a:defRPr sz="1500">
                <a:solidFill>
                  <a:schemeClr val="tx1"/>
                </a:solidFill>
              </a:defRPr>
            </a:lvl3pPr>
            <a:lvl4pPr>
              <a:defRPr baseline="0">
                <a:solidFill>
                  <a:srgbClr val="002163"/>
                </a:solidFill>
              </a:defRPr>
            </a:lvl4pPr>
            <a:lvl5pPr>
              <a:defRPr baseline="0">
                <a:solidFill>
                  <a:srgbClr val="002163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8605866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248933" cy="654032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accent1">
                    <a:lumMod val="50000"/>
                  </a:schemeClr>
                </a:solidFill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8107881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248933" cy="654032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accent1">
                    <a:lumMod val="50000"/>
                  </a:schemeClr>
                </a:solidFill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648943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01B6C54-1C97-AB44-8964-AB14A064195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6560691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248933" cy="654032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accent1">
                    <a:lumMod val="50000"/>
                  </a:schemeClr>
                </a:solidFill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72593668"/>
      </p:ext>
    </p:extLst>
  </p:cSld>
  <p:clrMapOvr>
    <a:masterClrMapping/>
  </p:clrMapOvr>
  <p:transition spd="slow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wo columns bulleted lis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248933" cy="654032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accent1">
                    <a:lumMod val="50000"/>
                  </a:schemeClr>
                </a:solidFill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609600" y="1000125"/>
            <a:ext cx="5198368" cy="5072081"/>
          </a:xfrm>
        </p:spPr>
        <p:txBody>
          <a:bodyPr>
            <a:noAutofit/>
          </a:bodyPr>
          <a:lstStyle>
            <a:lvl1pPr>
              <a:spcBef>
                <a:spcPts val="450"/>
              </a:spcBef>
              <a:defRPr/>
            </a:lvl1pPr>
            <a:lvl2pPr>
              <a:defRPr baseline="0">
                <a:solidFill>
                  <a:srgbClr val="002163"/>
                </a:solidFill>
              </a:defRPr>
            </a:lvl2pPr>
            <a:lvl3pPr>
              <a:defRPr sz="1500">
                <a:solidFill>
                  <a:schemeClr val="tx1"/>
                </a:solidFill>
              </a:defRPr>
            </a:lvl3pPr>
            <a:lvl4pPr>
              <a:defRPr baseline="0">
                <a:solidFill>
                  <a:srgbClr val="002163"/>
                </a:solidFill>
              </a:defRPr>
            </a:lvl4pPr>
            <a:lvl5pPr>
              <a:defRPr baseline="0">
                <a:solidFill>
                  <a:srgbClr val="002163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6" name="Content Placeholder 8"/>
          <p:cNvSpPr>
            <a:spLocks noGrp="1"/>
          </p:cNvSpPr>
          <p:nvPr>
            <p:ph sz="quarter" idx="10"/>
          </p:nvPr>
        </p:nvSpPr>
        <p:spPr>
          <a:xfrm>
            <a:off x="0" y="6357958"/>
            <a:ext cx="8572517" cy="500066"/>
          </a:xfrm>
        </p:spPr>
        <p:txBody>
          <a:bodyPr anchor="b">
            <a:noAutofit/>
          </a:bodyPr>
          <a:lstStyle>
            <a:lvl1pPr>
              <a:buNone/>
              <a:defRPr sz="9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1"/>
          </p:nvPr>
        </p:nvSpPr>
        <p:spPr>
          <a:xfrm>
            <a:off x="6381753" y="1000111"/>
            <a:ext cx="5282867" cy="5072081"/>
          </a:xfrm>
        </p:spPr>
        <p:txBody>
          <a:bodyPr>
            <a:noAutofit/>
          </a:bodyPr>
          <a:lstStyle>
            <a:lvl1pPr>
              <a:spcBef>
                <a:spcPts val="450"/>
              </a:spcBef>
              <a:defRPr/>
            </a:lvl1pPr>
            <a:lvl2pPr>
              <a:defRPr baseline="0">
                <a:solidFill>
                  <a:srgbClr val="002163"/>
                </a:solidFill>
              </a:defRPr>
            </a:lvl2pPr>
            <a:lvl3pPr>
              <a:defRPr sz="1500">
                <a:solidFill>
                  <a:schemeClr val="tx1"/>
                </a:solidFill>
              </a:defRPr>
            </a:lvl3pPr>
            <a:lvl4pPr>
              <a:defRPr baseline="0">
                <a:solidFill>
                  <a:srgbClr val="002163"/>
                </a:solidFill>
              </a:defRPr>
            </a:lvl4pPr>
            <a:lvl5pPr>
              <a:defRPr baseline="0">
                <a:solidFill>
                  <a:srgbClr val="002163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97925930"/>
      </p:ext>
    </p:extLst>
  </p:cSld>
  <p:clrMapOvr>
    <a:masterClrMapping/>
  </p:clrMapOvr>
  <p:transition spd="slow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248933" cy="654032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accent1">
                    <a:lumMod val="50000"/>
                  </a:schemeClr>
                </a:solidFill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22233078"/>
      </p:ext>
    </p:extLst>
  </p:cSld>
  <p:clrMapOvr>
    <a:masterClrMapping/>
  </p:clrMapOvr>
  <p:transition spd="slow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248933" cy="654032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accent1">
                    <a:lumMod val="50000"/>
                  </a:schemeClr>
                </a:solidFill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07566622"/>
      </p:ext>
    </p:extLst>
  </p:cSld>
  <p:clrMapOvr>
    <a:masterClrMapping/>
  </p:clrMapOvr>
  <p:transition spd="slow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248933" cy="654032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accent1">
                    <a:lumMod val="50000"/>
                  </a:schemeClr>
                </a:solidFill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09925375"/>
      </p:ext>
    </p:extLst>
  </p:cSld>
  <p:clrMapOvr>
    <a:masterClrMapping/>
  </p:clrMapOvr>
  <p:transition spd="slow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wo columns bulleted lis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248933" cy="654032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accent1">
                    <a:lumMod val="50000"/>
                  </a:schemeClr>
                </a:solidFill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609600" y="1000125"/>
            <a:ext cx="5198368" cy="5072081"/>
          </a:xfrm>
        </p:spPr>
        <p:txBody>
          <a:bodyPr>
            <a:noAutofit/>
          </a:bodyPr>
          <a:lstStyle>
            <a:lvl1pPr>
              <a:spcBef>
                <a:spcPts val="450"/>
              </a:spcBef>
              <a:defRPr/>
            </a:lvl1pPr>
            <a:lvl2pPr>
              <a:defRPr baseline="0">
                <a:solidFill>
                  <a:srgbClr val="002163"/>
                </a:solidFill>
              </a:defRPr>
            </a:lvl2pPr>
            <a:lvl3pPr>
              <a:defRPr sz="1500">
                <a:solidFill>
                  <a:schemeClr val="tx1"/>
                </a:solidFill>
              </a:defRPr>
            </a:lvl3pPr>
            <a:lvl4pPr>
              <a:defRPr baseline="0">
                <a:solidFill>
                  <a:srgbClr val="002163"/>
                </a:solidFill>
              </a:defRPr>
            </a:lvl4pPr>
            <a:lvl5pPr>
              <a:defRPr baseline="0">
                <a:solidFill>
                  <a:srgbClr val="002163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6" name="Content Placeholder 8"/>
          <p:cNvSpPr>
            <a:spLocks noGrp="1"/>
          </p:cNvSpPr>
          <p:nvPr>
            <p:ph sz="quarter" idx="10"/>
          </p:nvPr>
        </p:nvSpPr>
        <p:spPr>
          <a:xfrm>
            <a:off x="0" y="6357958"/>
            <a:ext cx="8572517" cy="500066"/>
          </a:xfrm>
        </p:spPr>
        <p:txBody>
          <a:bodyPr anchor="b">
            <a:noAutofit/>
          </a:bodyPr>
          <a:lstStyle>
            <a:lvl1pPr>
              <a:buNone/>
              <a:defRPr sz="9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1"/>
          </p:nvPr>
        </p:nvSpPr>
        <p:spPr>
          <a:xfrm>
            <a:off x="6381753" y="1000111"/>
            <a:ext cx="5282867" cy="5072081"/>
          </a:xfrm>
        </p:spPr>
        <p:txBody>
          <a:bodyPr>
            <a:noAutofit/>
          </a:bodyPr>
          <a:lstStyle>
            <a:lvl1pPr>
              <a:spcBef>
                <a:spcPts val="450"/>
              </a:spcBef>
              <a:defRPr/>
            </a:lvl1pPr>
            <a:lvl2pPr>
              <a:defRPr baseline="0">
                <a:solidFill>
                  <a:srgbClr val="002163"/>
                </a:solidFill>
              </a:defRPr>
            </a:lvl2pPr>
            <a:lvl3pPr>
              <a:defRPr sz="1500">
                <a:solidFill>
                  <a:schemeClr val="tx1"/>
                </a:solidFill>
              </a:defRPr>
            </a:lvl3pPr>
            <a:lvl4pPr>
              <a:defRPr baseline="0">
                <a:solidFill>
                  <a:srgbClr val="002163"/>
                </a:solidFill>
              </a:defRPr>
            </a:lvl4pPr>
            <a:lvl5pPr>
              <a:defRPr baseline="0">
                <a:solidFill>
                  <a:srgbClr val="002163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57728234"/>
      </p:ext>
    </p:extLst>
  </p:cSld>
  <p:clrMapOvr>
    <a:masterClrMapping/>
  </p:clrMapOvr>
  <p:transition spd="slow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248933" cy="654032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accent1">
                    <a:lumMod val="50000"/>
                  </a:schemeClr>
                </a:solidFill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07618558"/>
      </p:ext>
    </p:extLst>
  </p:cSld>
  <p:clrMapOvr>
    <a:masterClrMapping/>
  </p:clrMapOvr>
  <p:transition spd="slow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248933" cy="654032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accent1">
                    <a:lumMod val="50000"/>
                  </a:schemeClr>
                </a:solidFill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17237272"/>
      </p:ext>
    </p:extLst>
  </p:cSld>
  <p:clrMapOvr>
    <a:masterClrMapping/>
  </p:clrMapOvr>
  <p:transition spd="slow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248933" cy="654032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accent1">
                    <a:lumMod val="50000"/>
                  </a:schemeClr>
                </a:solidFill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79198872"/>
      </p:ext>
    </p:extLst>
  </p:cSld>
  <p:clrMapOvr>
    <a:masterClrMapping/>
  </p:clrMapOvr>
  <p:transition spd="slow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wo columns bulleted lis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248933" cy="654032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accent1">
                    <a:lumMod val="50000"/>
                  </a:schemeClr>
                </a:solidFill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609600" y="1000125"/>
            <a:ext cx="5198368" cy="5072081"/>
          </a:xfrm>
        </p:spPr>
        <p:txBody>
          <a:bodyPr>
            <a:noAutofit/>
          </a:bodyPr>
          <a:lstStyle>
            <a:lvl1pPr>
              <a:spcBef>
                <a:spcPts val="450"/>
              </a:spcBef>
              <a:defRPr/>
            </a:lvl1pPr>
            <a:lvl2pPr>
              <a:defRPr baseline="0">
                <a:solidFill>
                  <a:srgbClr val="002163"/>
                </a:solidFill>
              </a:defRPr>
            </a:lvl2pPr>
            <a:lvl3pPr>
              <a:defRPr sz="1500">
                <a:solidFill>
                  <a:schemeClr val="tx1"/>
                </a:solidFill>
              </a:defRPr>
            </a:lvl3pPr>
            <a:lvl4pPr>
              <a:defRPr baseline="0">
                <a:solidFill>
                  <a:srgbClr val="002163"/>
                </a:solidFill>
              </a:defRPr>
            </a:lvl4pPr>
            <a:lvl5pPr>
              <a:defRPr baseline="0">
                <a:solidFill>
                  <a:srgbClr val="002163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6" name="Content Placeholder 8"/>
          <p:cNvSpPr>
            <a:spLocks noGrp="1"/>
          </p:cNvSpPr>
          <p:nvPr>
            <p:ph sz="quarter" idx="10"/>
          </p:nvPr>
        </p:nvSpPr>
        <p:spPr>
          <a:xfrm>
            <a:off x="0" y="6357958"/>
            <a:ext cx="8572517" cy="500066"/>
          </a:xfrm>
        </p:spPr>
        <p:txBody>
          <a:bodyPr anchor="b">
            <a:noAutofit/>
          </a:bodyPr>
          <a:lstStyle>
            <a:lvl1pPr>
              <a:buNone/>
              <a:defRPr sz="9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1"/>
          </p:nvPr>
        </p:nvSpPr>
        <p:spPr>
          <a:xfrm>
            <a:off x="6381753" y="1000111"/>
            <a:ext cx="5282867" cy="5072081"/>
          </a:xfrm>
        </p:spPr>
        <p:txBody>
          <a:bodyPr>
            <a:noAutofit/>
          </a:bodyPr>
          <a:lstStyle>
            <a:lvl1pPr>
              <a:spcBef>
                <a:spcPts val="450"/>
              </a:spcBef>
              <a:defRPr/>
            </a:lvl1pPr>
            <a:lvl2pPr>
              <a:defRPr baseline="0">
                <a:solidFill>
                  <a:srgbClr val="002163"/>
                </a:solidFill>
              </a:defRPr>
            </a:lvl2pPr>
            <a:lvl3pPr>
              <a:defRPr sz="1500">
                <a:solidFill>
                  <a:schemeClr val="tx1"/>
                </a:solidFill>
              </a:defRPr>
            </a:lvl3pPr>
            <a:lvl4pPr>
              <a:defRPr baseline="0">
                <a:solidFill>
                  <a:srgbClr val="002163"/>
                </a:solidFill>
              </a:defRPr>
            </a:lvl4pPr>
            <a:lvl5pPr>
              <a:defRPr baseline="0">
                <a:solidFill>
                  <a:srgbClr val="002163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845820"/>
      </p:ext>
    </p:extLst>
  </p:cSld>
  <p:clrMapOvr>
    <a:masterClrMapping/>
  </p:clrMapOvr>
  <p:transition spd="slow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76E28D93-E00E-D74B-8DF3-40700432EB0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7152202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248933" cy="654032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accent1">
                    <a:lumMod val="50000"/>
                  </a:schemeClr>
                </a:solidFill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96342060"/>
      </p:ext>
    </p:extLst>
  </p:cSld>
  <p:clrMapOvr>
    <a:masterClrMapping/>
  </p:clrMapOvr>
  <p:transition spd="slow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248933" cy="654032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accent1">
                    <a:lumMod val="50000"/>
                  </a:schemeClr>
                </a:solidFill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01257020"/>
      </p:ext>
    </p:extLst>
  </p:cSld>
  <p:clrMapOvr>
    <a:masterClrMapping/>
  </p:clrMapOvr>
  <p:transition spd="slow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8053164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2473356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030728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358903"/>
            <a:ext cx="5384800" cy="47672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358903"/>
            <a:ext cx="5384800" cy="47672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10786443-FBDA-134E-AD50-7C7CFF23A12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361831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BCEF7732-4B0F-2744-88C5-75189B31E1B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70325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5B163955-4D2B-9A4F-808B-C7737F54561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08688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827D667D-B04E-4A4D-AAD1-F195D122B9E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70835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B7B59F3-5D67-FD4D-87D8-49E94FAF628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156745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04ECCAEE-68F7-6B4C-B5BC-5783187C2E5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477409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3366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8"/>
          <p:cNvSpPr>
            <a:spLocks noChangeArrowheads="1"/>
          </p:cNvSpPr>
          <p:nvPr/>
        </p:nvSpPr>
        <p:spPr bwMode="auto">
          <a:xfrm>
            <a:off x="0" y="6313488"/>
            <a:ext cx="12192000" cy="5445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350">
              <a:solidFill>
                <a:srgbClr val="000000"/>
              </a:solidFill>
              <a:cs typeface="ＭＳ Ｐゴシック" charset="0"/>
            </a:endParaRPr>
          </a:p>
        </p:txBody>
      </p:sp>
      <p:sp>
        <p:nvSpPr>
          <p:cNvPr id="166915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41"/>
            <a:ext cx="10972800" cy="99377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6691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358903"/>
            <a:ext cx="10972800" cy="476726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963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5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6963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5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6963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096000" y="5229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5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52FA055-0DF1-9C41-B31D-112189CD0603}" type="slidenum">
              <a:rPr lang="en-US" alt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  <p:pic>
        <p:nvPicPr>
          <p:cNvPr id="166920" name="Picture 7" descr="logo Imperial"/>
          <p:cNvPicPr>
            <a:picLocks noChangeAspect="1" noChangeArrowheads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236200" y="6334128"/>
            <a:ext cx="19558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625414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  <p:sldLayoutId id="2147483693" r:id="rId33"/>
    <p:sldLayoutId id="2147483694" r:id="rId34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1"/>
          </a:solidFill>
          <a:latin typeface="+mj-lt"/>
          <a:ea typeface="ＭＳ Ｐゴシック" charset="0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1"/>
          </a:solidFill>
          <a:latin typeface="Arial" pitchFamily="34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1"/>
          </a:solidFill>
          <a:latin typeface="Arial" pitchFamily="34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1"/>
          </a:solidFill>
          <a:latin typeface="Arial" pitchFamily="34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1"/>
          </a:solidFill>
          <a:latin typeface="Arial" pitchFamily="34" charset="0"/>
          <a:ea typeface="ＭＳ Ｐゴシック" charset="0"/>
          <a:cs typeface="ＭＳ Ｐゴシック" charset="0"/>
        </a:defRPr>
      </a:lvl5pPr>
      <a:lvl6pPr marL="3429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accent1"/>
          </a:solidFill>
          <a:latin typeface="Arial" pitchFamily="34" charset="0"/>
        </a:defRPr>
      </a:lvl6pPr>
      <a:lvl7pPr marL="685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accent1"/>
          </a:solidFill>
          <a:latin typeface="Arial" pitchFamily="34" charset="0"/>
        </a:defRPr>
      </a:lvl7pPr>
      <a:lvl8pPr marL="10287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accent1"/>
          </a:solidFill>
          <a:latin typeface="Arial" pitchFamily="34" charset="0"/>
        </a:defRPr>
      </a:lvl8pPr>
      <a:lvl9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accent1"/>
          </a:solidFill>
          <a:latin typeface="Arial" pitchFamily="34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Char char="•"/>
        <a:defRPr sz="2100">
          <a:solidFill>
            <a:schemeClr val="accent1"/>
          </a:solidFill>
          <a:latin typeface="+mn-lt"/>
          <a:ea typeface="ＭＳ Ｐゴシック" charset="0"/>
          <a:cs typeface="ＭＳ Ｐゴシック" charset="0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accent1"/>
          </a:solidFill>
          <a:latin typeface="+mn-lt"/>
          <a:ea typeface="ＭＳ Ｐゴシック" charset="0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har char="•"/>
        <a:defRPr sz="2100">
          <a:solidFill>
            <a:schemeClr val="accent1"/>
          </a:solidFill>
          <a:latin typeface="+mn-lt"/>
          <a:ea typeface="ＭＳ Ｐゴシック" charset="0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accent1"/>
          </a:solidFill>
          <a:latin typeface="+mn-lt"/>
          <a:ea typeface="ＭＳ Ｐゴシック" charset="0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accent1"/>
          </a:solidFill>
          <a:latin typeface="+mn-lt"/>
          <a:ea typeface="ＭＳ Ｐゴシック" charset="0"/>
        </a:defRPr>
      </a:lvl5pPr>
      <a:lvl6pPr marL="1885950" indent="-171450" algn="l" rtl="0" eaLnBrk="1" fontAlgn="base" hangingPunct="1">
        <a:spcBef>
          <a:spcPct val="20000"/>
        </a:spcBef>
        <a:spcAft>
          <a:spcPct val="0"/>
        </a:spcAft>
        <a:buChar char="»"/>
        <a:defRPr sz="2100">
          <a:solidFill>
            <a:schemeClr val="accent1"/>
          </a:solidFill>
          <a:latin typeface="+mn-lt"/>
        </a:defRPr>
      </a:lvl6pPr>
      <a:lvl7pPr marL="2228850" indent="-171450" algn="l" rtl="0" eaLnBrk="1" fontAlgn="base" hangingPunct="1">
        <a:spcBef>
          <a:spcPct val="20000"/>
        </a:spcBef>
        <a:spcAft>
          <a:spcPct val="0"/>
        </a:spcAft>
        <a:buChar char="»"/>
        <a:defRPr sz="2100">
          <a:solidFill>
            <a:schemeClr val="accent1"/>
          </a:solidFill>
          <a:latin typeface="+mn-lt"/>
        </a:defRPr>
      </a:lvl7pPr>
      <a:lvl8pPr marL="2571750" indent="-171450" algn="l" rtl="0" eaLnBrk="1" fontAlgn="base" hangingPunct="1">
        <a:spcBef>
          <a:spcPct val="20000"/>
        </a:spcBef>
        <a:spcAft>
          <a:spcPct val="0"/>
        </a:spcAft>
        <a:buChar char="»"/>
        <a:defRPr sz="2100">
          <a:solidFill>
            <a:schemeClr val="accent1"/>
          </a:solidFill>
          <a:latin typeface="+mn-lt"/>
        </a:defRPr>
      </a:lvl8pPr>
      <a:lvl9pPr marL="2914650" indent="-171450" algn="l" rtl="0" eaLnBrk="1" fontAlgn="base" hangingPunct="1">
        <a:spcBef>
          <a:spcPct val="20000"/>
        </a:spcBef>
        <a:spcAft>
          <a:spcPct val="0"/>
        </a:spcAft>
        <a:buChar char="»"/>
        <a:defRPr sz="2100">
          <a:solidFill>
            <a:schemeClr val="accent1"/>
          </a:solidFill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13" Type="http://schemas.openxmlformats.org/officeDocument/2006/relationships/image" Target="../media/image84.png"/><Relationship Id="rId18" Type="http://schemas.openxmlformats.org/officeDocument/2006/relationships/image" Target="../media/image89.png"/><Relationship Id="rId3" Type="http://schemas.openxmlformats.org/officeDocument/2006/relationships/image" Target="../media/image74.png"/><Relationship Id="rId21" Type="http://schemas.openxmlformats.org/officeDocument/2006/relationships/image" Target="../media/image92.png"/><Relationship Id="rId7" Type="http://schemas.openxmlformats.org/officeDocument/2006/relationships/image" Target="../media/image78.png"/><Relationship Id="rId12" Type="http://schemas.openxmlformats.org/officeDocument/2006/relationships/image" Target="../media/image83.png"/><Relationship Id="rId17" Type="http://schemas.openxmlformats.org/officeDocument/2006/relationships/image" Target="../media/image88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87.png"/><Relationship Id="rId20" Type="http://schemas.openxmlformats.org/officeDocument/2006/relationships/image" Target="../media/image9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png"/><Relationship Id="rId11" Type="http://schemas.openxmlformats.org/officeDocument/2006/relationships/image" Target="../media/image82.png"/><Relationship Id="rId5" Type="http://schemas.openxmlformats.org/officeDocument/2006/relationships/image" Target="../media/image76.png"/><Relationship Id="rId15" Type="http://schemas.openxmlformats.org/officeDocument/2006/relationships/image" Target="../media/image86.png"/><Relationship Id="rId23" Type="http://schemas.openxmlformats.org/officeDocument/2006/relationships/image" Target="../media/image94.png"/><Relationship Id="rId10" Type="http://schemas.openxmlformats.org/officeDocument/2006/relationships/image" Target="../media/image81.png"/><Relationship Id="rId19" Type="http://schemas.openxmlformats.org/officeDocument/2006/relationships/image" Target="../media/image90.png"/><Relationship Id="rId4" Type="http://schemas.openxmlformats.org/officeDocument/2006/relationships/image" Target="../media/image75.png"/><Relationship Id="rId9" Type="http://schemas.openxmlformats.org/officeDocument/2006/relationships/image" Target="../media/image80.png"/><Relationship Id="rId14" Type="http://schemas.openxmlformats.org/officeDocument/2006/relationships/image" Target="../media/image85.jpeg"/><Relationship Id="rId22" Type="http://schemas.openxmlformats.org/officeDocument/2006/relationships/image" Target="../media/image9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8.png"/><Relationship Id="rId4" Type="http://schemas.openxmlformats.org/officeDocument/2006/relationships/image" Target="../media/image9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7" Type="http://schemas.openxmlformats.org/officeDocument/2006/relationships/image" Target="../media/image102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1.png"/><Relationship Id="rId5" Type="http://schemas.openxmlformats.org/officeDocument/2006/relationships/image" Target="../media/image100.png"/><Relationship Id="rId4" Type="http://schemas.openxmlformats.org/officeDocument/2006/relationships/image" Target="../media/image8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7" Type="http://schemas.openxmlformats.org/officeDocument/2006/relationships/image" Target="../media/image8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6.png"/><Relationship Id="rId5" Type="http://schemas.openxmlformats.org/officeDocument/2006/relationships/image" Target="../media/image105.png"/><Relationship Id="rId4" Type="http://schemas.openxmlformats.org/officeDocument/2006/relationships/image" Target="../media/image10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png"/><Relationship Id="rId13" Type="http://schemas.openxmlformats.org/officeDocument/2006/relationships/image" Target="../media/image117.png"/><Relationship Id="rId3" Type="http://schemas.openxmlformats.org/officeDocument/2006/relationships/image" Target="../media/image108.png"/><Relationship Id="rId7" Type="http://schemas.openxmlformats.org/officeDocument/2006/relationships/image" Target="../media/image111.png"/><Relationship Id="rId12" Type="http://schemas.openxmlformats.org/officeDocument/2006/relationships/image" Target="../media/image116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0.png"/><Relationship Id="rId11" Type="http://schemas.openxmlformats.org/officeDocument/2006/relationships/image" Target="../media/image115.png"/><Relationship Id="rId5" Type="http://schemas.openxmlformats.org/officeDocument/2006/relationships/image" Target="../media/image109.png"/><Relationship Id="rId15" Type="http://schemas.openxmlformats.org/officeDocument/2006/relationships/image" Target="../media/image119.png"/><Relationship Id="rId10" Type="http://schemas.openxmlformats.org/officeDocument/2006/relationships/image" Target="../media/image114.png"/><Relationship Id="rId4" Type="http://schemas.openxmlformats.org/officeDocument/2006/relationships/image" Target="../media/image88.png"/><Relationship Id="rId9" Type="http://schemas.openxmlformats.org/officeDocument/2006/relationships/image" Target="../media/image113.PNG"/><Relationship Id="rId14" Type="http://schemas.openxmlformats.org/officeDocument/2006/relationships/image" Target="../media/image11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.png"/><Relationship Id="rId3" Type="http://schemas.openxmlformats.org/officeDocument/2006/relationships/image" Target="../media/image120.jpeg"/><Relationship Id="rId7" Type="http://schemas.openxmlformats.org/officeDocument/2006/relationships/image" Target="../media/image1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3.jpeg"/><Relationship Id="rId11" Type="http://schemas.openxmlformats.org/officeDocument/2006/relationships/image" Target="../media/image115.png"/><Relationship Id="rId5" Type="http://schemas.openxmlformats.org/officeDocument/2006/relationships/image" Target="../media/image122.png"/><Relationship Id="rId10" Type="http://schemas.openxmlformats.org/officeDocument/2006/relationships/image" Target="../media/image127.png"/><Relationship Id="rId4" Type="http://schemas.openxmlformats.org/officeDocument/2006/relationships/image" Target="../media/image121.png"/><Relationship Id="rId9" Type="http://schemas.openxmlformats.org/officeDocument/2006/relationships/image" Target="../media/image12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3.jpg"/><Relationship Id="rId3" Type="http://schemas.openxmlformats.org/officeDocument/2006/relationships/image" Target="../media/image128.jpg"/><Relationship Id="rId7" Type="http://schemas.openxmlformats.org/officeDocument/2006/relationships/image" Target="../media/image13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1.jpg"/><Relationship Id="rId5" Type="http://schemas.openxmlformats.org/officeDocument/2006/relationships/image" Target="../media/image130.jpg"/><Relationship Id="rId10" Type="http://schemas.openxmlformats.org/officeDocument/2006/relationships/image" Target="../media/image88.png"/><Relationship Id="rId4" Type="http://schemas.openxmlformats.org/officeDocument/2006/relationships/image" Target="../media/image129.jpg"/><Relationship Id="rId9" Type="http://schemas.openxmlformats.org/officeDocument/2006/relationships/image" Target="../media/image13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g"/><Relationship Id="rId2" Type="http://schemas.openxmlformats.org/officeDocument/2006/relationships/image" Target="../media/image13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8.png"/><Relationship Id="rId5" Type="http://schemas.openxmlformats.org/officeDocument/2006/relationships/image" Target="../media/image134.jpeg"/><Relationship Id="rId4" Type="http://schemas.openxmlformats.org/officeDocument/2006/relationships/image" Target="../media/image137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g"/><Relationship Id="rId2" Type="http://schemas.openxmlformats.org/officeDocument/2006/relationships/image" Target="../media/image13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8.png"/><Relationship Id="rId5" Type="http://schemas.openxmlformats.org/officeDocument/2006/relationships/image" Target="../media/image134.jpeg"/><Relationship Id="rId4" Type="http://schemas.openxmlformats.org/officeDocument/2006/relationships/image" Target="../media/image137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g"/><Relationship Id="rId2" Type="http://schemas.openxmlformats.org/officeDocument/2006/relationships/image" Target="../media/image139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4.jpeg"/><Relationship Id="rId4" Type="http://schemas.openxmlformats.org/officeDocument/2006/relationships/image" Target="../media/image8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eg"/><Relationship Id="rId7" Type="http://schemas.openxmlformats.org/officeDocument/2006/relationships/image" Target="../media/image143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2.jpg"/><Relationship Id="rId5" Type="http://schemas.openxmlformats.org/officeDocument/2006/relationships/image" Target="../media/image141.jpg"/><Relationship Id="rId4" Type="http://schemas.openxmlformats.org/officeDocument/2006/relationships/image" Target="../media/image8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jpeg"/><Relationship Id="rId7" Type="http://schemas.openxmlformats.org/officeDocument/2006/relationships/image" Target="../media/image149.jpg"/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8.jpg"/><Relationship Id="rId5" Type="http://schemas.openxmlformats.org/officeDocument/2006/relationships/image" Target="../media/image147.jpg"/><Relationship Id="rId4" Type="http://schemas.openxmlformats.org/officeDocument/2006/relationships/image" Target="../media/image146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1.png"/><Relationship Id="rId5" Type="http://schemas.openxmlformats.org/officeDocument/2006/relationships/image" Target="../media/image150.jpg"/><Relationship Id="rId4" Type="http://schemas.openxmlformats.org/officeDocument/2006/relationships/image" Target="../media/image144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6.jpeg"/><Relationship Id="rId3" Type="http://schemas.openxmlformats.org/officeDocument/2006/relationships/image" Target="../media/image152.png"/><Relationship Id="rId7" Type="http://schemas.openxmlformats.org/officeDocument/2006/relationships/image" Target="../media/image15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4.jpg"/><Relationship Id="rId5" Type="http://schemas.openxmlformats.org/officeDocument/2006/relationships/image" Target="../media/image153.jpg"/><Relationship Id="rId4" Type="http://schemas.openxmlformats.org/officeDocument/2006/relationships/image" Target="../media/image88.png"/><Relationship Id="rId9" Type="http://schemas.openxmlformats.org/officeDocument/2006/relationships/image" Target="../media/image15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png"/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1.png"/><Relationship Id="rId4" Type="http://schemas.openxmlformats.org/officeDocument/2006/relationships/image" Target="../media/image160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7.png"/><Relationship Id="rId13" Type="http://schemas.openxmlformats.org/officeDocument/2006/relationships/image" Target="../media/image172.png"/><Relationship Id="rId3" Type="http://schemas.openxmlformats.org/officeDocument/2006/relationships/image" Target="../media/image162.png"/><Relationship Id="rId7" Type="http://schemas.openxmlformats.org/officeDocument/2006/relationships/image" Target="../media/image166.png"/><Relationship Id="rId12" Type="http://schemas.openxmlformats.org/officeDocument/2006/relationships/image" Target="../media/image17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5.png"/><Relationship Id="rId11" Type="http://schemas.openxmlformats.org/officeDocument/2006/relationships/image" Target="../media/image170.png"/><Relationship Id="rId5" Type="http://schemas.openxmlformats.org/officeDocument/2006/relationships/image" Target="../media/image164.png"/><Relationship Id="rId10" Type="http://schemas.openxmlformats.org/officeDocument/2006/relationships/image" Target="../media/image169.png"/><Relationship Id="rId4" Type="http://schemas.openxmlformats.org/officeDocument/2006/relationships/image" Target="../media/image163.png"/><Relationship Id="rId9" Type="http://schemas.openxmlformats.org/officeDocument/2006/relationships/image" Target="../media/image168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8.png"/><Relationship Id="rId3" Type="http://schemas.openxmlformats.org/officeDocument/2006/relationships/image" Target="../media/image173.jpg"/><Relationship Id="rId7" Type="http://schemas.openxmlformats.org/officeDocument/2006/relationships/image" Target="../media/image17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6.png"/><Relationship Id="rId11" Type="http://schemas.openxmlformats.org/officeDocument/2006/relationships/image" Target="../media/image163.png"/><Relationship Id="rId5" Type="http://schemas.openxmlformats.org/officeDocument/2006/relationships/image" Target="../media/image175.jpg"/><Relationship Id="rId10" Type="http://schemas.openxmlformats.org/officeDocument/2006/relationships/image" Target="../media/image164.png"/><Relationship Id="rId4" Type="http://schemas.openxmlformats.org/officeDocument/2006/relationships/image" Target="../media/image174.jpg"/><Relationship Id="rId9" Type="http://schemas.openxmlformats.org/officeDocument/2006/relationships/image" Target="../media/image17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png"/><Relationship Id="rId2" Type="http://schemas.openxmlformats.org/officeDocument/2006/relationships/image" Target="../media/image18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3.png"/><Relationship Id="rId4" Type="http://schemas.openxmlformats.org/officeDocument/2006/relationships/image" Target="../media/image18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3.png"/><Relationship Id="rId5" Type="http://schemas.openxmlformats.org/officeDocument/2006/relationships/image" Target="../media/image184.png"/><Relationship Id="rId4" Type="http://schemas.openxmlformats.org/officeDocument/2006/relationships/image" Target="../media/image18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5" Type="http://schemas.openxmlformats.org/officeDocument/2006/relationships/image" Target="../media/image1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Relationship Id="rId14" Type="http://schemas.openxmlformats.org/officeDocument/2006/relationships/image" Target="../media/image1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18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jpg"/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9.jpg"/><Relationship Id="rId4" Type="http://schemas.openxmlformats.org/officeDocument/2006/relationships/image" Target="../media/image188.jp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5.png"/><Relationship Id="rId13" Type="http://schemas.openxmlformats.org/officeDocument/2006/relationships/image" Target="../media/image200.png"/><Relationship Id="rId3" Type="http://schemas.openxmlformats.org/officeDocument/2006/relationships/image" Target="../media/image190.png"/><Relationship Id="rId7" Type="http://schemas.openxmlformats.org/officeDocument/2006/relationships/image" Target="../media/image194.png"/><Relationship Id="rId12" Type="http://schemas.openxmlformats.org/officeDocument/2006/relationships/image" Target="../media/image199.png"/><Relationship Id="rId2" Type="http://schemas.openxmlformats.org/officeDocument/2006/relationships/notesSlide" Target="../notesSlides/notesSlide18.xml"/><Relationship Id="rId16" Type="http://schemas.openxmlformats.org/officeDocument/2006/relationships/image" Target="../media/image20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3.png"/><Relationship Id="rId11" Type="http://schemas.openxmlformats.org/officeDocument/2006/relationships/image" Target="../media/image198.png"/><Relationship Id="rId5" Type="http://schemas.openxmlformats.org/officeDocument/2006/relationships/image" Target="../media/image192.png"/><Relationship Id="rId15" Type="http://schemas.openxmlformats.org/officeDocument/2006/relationships/image" Target="../media/image201.png"/><Relationship Id="rId10" Type="http://schemas.openxmlformats.org/officeDocument/2006/relationships/image" Target="../media/image197.png"/><Relationship Id="rId4" Type="http://schemas.openxmlformats.org/officeDocument/2006/relationships/image" Target="../media/image191.png"/><Relationship Id="rId9" Type="http://schemas.openxmlformats.org/officeDocument/2006/relationships/image" Target="../media/image196.png"/><Relationship Id="rId14" Type="http://schemas.openxmlformats.org/officeDocument/2006/relationships/image" Target="../media/image88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8.png"/><Relationship Id="rId3" Type="http://schemas.openxmlformats.org/officeDocument/2006/relationships/image" Target="../media/image203.png"/><Relationship Id="rId7" Type="http://schemas.openxmlformats.org/officeDocument/2006/relationships/image" Target="../media/image20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6.png"/><Relationship Id="rId5" Type="http://schemas.openxmlformats.org/officeDocument/2006/relationships/image" Target="../media/image205.png"/><Relationship Id="rId4" Type="http://schemas.openxmlformats.org/officeDocument/2006/relationships/image" Target="../media/image204.png"/><Relationship Id="rId9" Type="http://schemas.openxmlformats.org/officeDocument/2006/relationships/image" Target="../media/image209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image" Target="../media/image211.png"/><Relationship Id="rId7" Type="http://schemas.openxmlformats.org/officeDocument/2006/relationships/image" Target="../media/image215.png"/><Relationship Id="rId2" Type="http://schemas.openxmlformats.org/officeDocument/2006/relationships/image" Target="../media/image2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4.png"/><Relationship Id="rId5" Type="http://schemas.openxmlformats.org/officeDocument/2006/relationships/image" Target="../media/image213.png"/><Relationship Id="rId4" Type="http://schemas.openxmlformats.org/officeDocument/2006/relationships/image" Target="../media/image21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6.JPG"/><Relationship Id="rId7" Type="http://schemas.openxmlformats.org/officeDocument/2006/relationships/image" Target="../media/image22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9.png"/><Relationship Id="rId5" Type="http://schemas.openxmlformats.org/officeDocument/2006/relationships/image" Target="../media/image218.jpg"/><Relationship Id="rId4" Type="http://schemas.openxmlformats.org/officeDocument/2006/relationships/image" Target="../media/image21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2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5.png"/><Relationship Id="rId4" Type="http://schemas.openxmlformats.org/officeDocument/2006/relationships/image" Target="../media/image224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1.png"/><Relationship Id="rId3" Type="http://schemas.openxmlformats.org/officeDocument/2006/relationships/image" Target="../media/image227.png"/><Relationship Id="rId7" Type="http://schemas.openxmlformats.org/officeDocument/2006/relationships/image" Target="../media/image230.png"/><Relationship Id="rId2" Type="http://schemas.openxmlformats.org/officeDocument/2006/relationships/image" Target="../media/image2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9.png"/><Relationship Id="rId5" Type="http://schemas.openxmlformats.org/officeDocument/2006/relationships/image" Target="../media/image228.png"/><Relationship Id="rId4" Type="http://schemas.openxmlformats.org/officeDocument/2006/relationships/image" Target="../media/image42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7.png"/><Relationship Id="rId3" Type="http://schemas.openxmlformats.org/officeDocument/2006/relationships/image" Target="../media/image232.png"/><Relationship Id="rId7" Type="http://schemas.openxmlformats.org/officeDocument/2006/relationships/image" Target="../media/image23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5.png"/><Relationship Id="rId11" Type="http://schemas.openxmlformats.org/officeDocument/2006/relationships/image" Target="../media/image240.png"/><Relationship Id="rId5" Type="http://schemas.openxmlformats.org/officeDocument/2006/relationships/image" Target="../media/image234.png"/><Relationship Id="rId10" Type="http://schemas.openxmlformats.org/officeDocument/2006/relationships/image" Target="../media/image239.png"/><Relationship Id="rId4" Type="http://schemas.openxmlformats.org/officeDocument/2006/relationships/image" Target="../media/image233.png"/><Relationship Id="rId9" Type="http://schemas.openxmlformats.org/officeDocument/2006/relationships/image" Target="../media/image23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png"/><Relationship Id="rId2" Type="http://schemas.openxmlformats.org/officeDocument/2006/relationships/image" Target="../media/image18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3.png"/><Relationship Id="rId4" Type="http://schemas.openxmlformats.org/officeDocument/2006/relationships/image" Target="../media/image24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5.png"/><Relationship Id="rId2" Type="http://schemas.openxmlformats.org/officeDocument/2006/relationships/image" Target="../media/image24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8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88.png"/><Relationship Id="rId4" Type="http://schemas.openxmlformats.org/officeDocument/2006/relationships/image" Target="../media/image247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upermarketsinyourpocket.com/" TargetMode="Externa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jpeg"/><Relationship Id="rId4" Type="http://schemas.openxmlformats.org/officeDocument/2006/relationships/image" Target="../media/image24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0.png"/><Relationship Id="rId18" Type="http://schemas.openxmlformats.org/officeDocument/2006/relationships/image" Target="../media/image45.png"/><Relationship Id="rId3" Type="http://schemas.openxmlformats.org/officeDocument/2006/relationships/image" Target="../media/image30.png"/><Relationship Id="rId21" Type="http://schemas.openxmlformats.org/officeDocument/2006/relationships/image" Target="../media/image48.png"/><Relationship Id="rId7" Type="http://schemas.openxmlformats.org/officeDocument/2006/relationships/image" Target="../media/image34.png"/><Relationship Id="rId12" Type="http://schemas.openxmlformats.org/officeDocument/2006/relationships/image" Target="../media/image39.png"/><Relationship Id="rId17" Type="http://schemas.openxmlformats.org/officeDocument/2006/relationships/image" Target="../media/image44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43.png"/><Relationship Id="rId20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5" Type="http://schemas.openxmlformats.org/officeDocument/2006/relationships/image" Target="../media/image32.png"/><Relationship Id="rId15" Type="http://schemas.openxmlformats.org/officeDocument/2006/relationships/image" Target="../media/image42.png"/><Relationship Id="rId23" Type="http://schemas.openxmlformats.org/officeDocument/2006/relationships/image" Target="../media/image50.png"/><Relationship Id="rId10" Type="http://schemas.openxmlformats.org/officeDocument/2006/relationships/image" Target="../media/image37.png"/><Relationship Id="rId19" Type="http://schemas.openxmlformats.org/officeDocument/2006/relationships/image" Target="../media/image46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Relationship Id="rId14" Type="http://schemas.openxmlformats.org/officeDocument/2006/relationships/image" Target="../media/image41.png"/><Relationship Id="rId22" Type="http://schemas.openxmlformats.org/officeDocument/2006/relationships/image" Target="../media/image4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12" Type="http://schemas.openxmlformats.org/officeDocument/2006/relationships/image" Target="../media/image64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jpeg"/><Relationship Id="rId11" Type="http://schemas.openxmlformats.org/officeDocument/2006/relationships/image" Target="../media/image63.png"/><Relationship Id="rId5" Type="http://schemas.openxmlformats.org/officeDocument/2006/relationships/image" Target="../media/image57.jpeg"/><Relationship Id="rId10" Type="http://schemas.openxmlformats.org/officeDocument/2006/relationships/image" Target="../media/image62.jpeg"/><Relationship Id="rId4" Type="http://schemas.openxmlformats.org/officeDocument/2006/relationships/image" Target="../media/image56.png"/><Relationship Id="rId9" Type="http://schemas.openxmlformats.org/officeDocument/2006/relationships/image" Target="../media/image6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65.png"/><Relationship Id="rId7" Type="http://schemas.openxmlformats.org/officeDocument/2006/relationships/image" Target="../media/image6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png"/><Relationship Id="rId11" Type="http://schemas.openxmlformats.org/officeDocument/2006/relationships/image" Target="../media/image73.png"/><Relationship Id="rId5" Type="http://schemas.openxmlformats.org/officeDocument/2006/relationships/image" Target="../media/image67.png"/><Relationship Id="rId10" Type="http://schemas.openxmlformats.org/officeDocument/2006/relationships/image" Target="../media/image72.png"/><Relationship Id="rId4" Type="http://schemas.openxmlformats.org/officeDocument/2006/relationships/image" Target="../media/image66.png"/><Relationship Id="rId9" Type="http://schemas.openxmlformats.org/officeDocument/2006/relationships/image" Target="../media/image7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500" name="Rectangle 4">
            <a:extLst>
              <a:ext uri="{FF2B5EF4-FFF2-40B4-BE49-F238E27FC236}">
                <a16:creationId xmlns:a16="http://schemas.microsoft.com/office/drawing/2014/main" id="{31345CA5-F32F-DAB9-C6C0-92BF7F417806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4764881" y="1710028"/>
            <a:ext cx="7369175" cy="1771650"/>
          </a:xfrm>
        </p:spPr>
        <p:txBody>
          <a:bodyPr/>
          <a:lstStyle/>
          <a:p>
            <a:pPr eaLnBrk="1" hangingPunct="1">
              <a:defRPr/>
            </a:pPr>
            <a:r>
              <a:rPr lang="en-GB" altLang="en-US" sz="1800" dirty="0" err="1">
                <a:cs typeface="ＭＳ Ｐゴシック" panose="020B0600070205080204" pitchFamily="34" charset="-128"/>
              </a:rPr>
              <a:t>Dr.</a:t>
            </a:r>
            <a:r>
              <a:rPr lang="en-GB" altLang="en-US" sz="1800" dirty="0">
                <a:cs typeface="ＭＳ Ｐゴシック" panose="020B0600070205080204" pitchFamily="34" charset="-128"/>
              </a:rPr>
              <a:t> David Hughes</a:t>
            </a:r>
          </a:p>
          <a:p>
            <a:pPr eaLnBrk="1" hangingPunct="1">
              <a:defRPr/>
            </a:pPr>
            <a:r>
              <a:rPr lang="en-GB" altLang="en-US" sz="1600" dirty="0">
                <a:effectLst>
                  <a:outerShdw blurRad="38100" dist="38100" dir="2700000" algn="tl">
                    <a:srgbClr val="000000"/>
                  </a:outerShdw>
                </a:effectLst>
                <a:cs typeface="ＭＳ Ｐゴシック" panose="020B0600070205080204" pitchFamily="34" charset="-128"/>
              </a:rPr>
              <a:t>Emeritus Professor of Food Marketing</a:t>
            </a:r>
            <a:endParaRPr lang="en-GB" altLang="en-US" sz="2400" b="1" dirty="0">
              <a:solidFill>
                <a:schemeClr val="bg1"/>
              </a:solidFill>
              <a:cs typeface="ＭＳ Ｐゴシック" panose="020B0600070205080204" pitchFamily="34" charset="-128"/>
            </a:endParaRPr>
          </a:p>
          <a:p>
            <a:pPr eaLnBrk="1" hangingPunct="1">
              <a:defRPr/>
            </a:pPr>
            <a:endParaRPr lang="en-GB" altLang="en-US" sz="2000" b="1" dirty="0">
              <a:solidFill>
                <a:schemeClr val="bg1"/>
              </a:solidFill>
              <a:cs typeface="ＭＳ Ｐゴシック" panose="020B0600070205080204" pitchFamily="34" charset="-128"/>
            </a:endParaRPr>
          </a:p>
          <a:p>
            <a:pPr eaLnBrk="1" hangingPunct="1">
              <a:defRPr/>
            </a:pPr>
            <a:r>
              <a:rPr lang="en-GB" altLang="en-US" sz="2000" b="1" dirty="0">
                <a:solidFill>
                  <a:schemeClr val="bg1"/>
                </a:solidFill>
                <a:cs typeface="ＭＳ Ｐゴシック" panose="020B0600070205080204" pitchFamily="34" charset="-128"/>
              </a:rPr>
              <a:t>36</a:t>
            </a:r>
            <a:r>
              <a:rPr lang="en-GB" altLang="en-US" sz="2000" b="1" baseline="30000" dirty="0">
                <a:solidFill>
                  <a:schemeClr val="bg1"/>
                </a:solidFill>
                <a:cs typeface="ＭＳ Ｐゴシック" panose="020B0600070205080204" pitchFamily="34" charset="-128"/>
              </a:rPr>
              <a:t>th</a:t>
            </a:r>
            <a:r>
              <a:rPr lang="en-GB" altLang="en-US" sz="2000" b="1" dirty="0">
                <a:solidFill>
                  <a:schemeClr val="bg1"/>
                </a:solidFill>
                <a:cs typeface="ＭＳ Ｐゴシック" panose="020B0600070205080204" pitchFamily="34" charset="-128"/>
              </a:rPr>
              <a:t> South West Chicken Association Conference </a:t>
            </a:r>
          </a:p>
          <a:p>
            <a:pPr eaLnBrk="1" hangingPunct="1">
              <a:defRPr/>
            </a:pPr>
            <a:r>
              <a:rPr lang="en-GB" altLang="en-US" sz="2000" b="1" dirty="0">
                <a:solidFill>
                  <a:schemeClr val="bg1"/>
                </a:solidFill>
                <a:cs typeface="ＭＳ Ｐゴシック" panose="020B0600070205080204" pitchFamily="34" charset="-128"/>
              </a:rPr>
              <a:t>                Sandy Park, Exeter, Devon</a:t>
            </a:r>
            <a:endParaRPr lang="en-GB" altLang="en-US" sz="1800" b="1" dirty="0">
              <a:solidFill>
                <a:schemeClr val="bg1"/>
              </a:solidFill>
              <a:cs typeface="ＭＳ Ｐゴシック" panose="020B0600070205080204" pitchFamily="34" charset="-128"/>
            </a:endParaRPr>
          </a:p>
          <a:p>
            <a:pPr eaLnBrk="1" hangingPunct="1">
              <a:defRPr/>
            </a:pPr>
            <a:endParaRPr lang="en-GB" altLang="en-US" sz="1400" b="1" dirty="0">
              <a:solidFill>
                <a:schemeClr val="bg1"/>
              </a:solidFill>
              <a:cs typeface="ＭＳ Ｐゴシック" panose="020B0600070205080204" pitchFamily="34" charset="-128"/>
            </a:endParaRPr>
          </a:p>
          <a:p>
            <a:pPr eaLnBrk="1" hangingPunct="1">
              <a:defRPr/>
            </a:pPr>
            <a:r>
              <a:rPr lang="en-GB" altLang="en-US" sz="1600" dirty="0">
                <a:solidFill>
                  <a:schemeClr val="bg1"/>
                </a:solidFill>
                <a:cs typeface="ＭＳ Ｐゴシック" panose="020B0600070205080204" pitchFamily="34" charset="-128"/>
              </a:rPr>
              <a:t>Tuesday, April 29</a:t>
            </a:r>
            <a:r>
              <a:rPr lang="en-GB" altLang="en-US" sz="1600" baseline="30000" dirty="0">
                <a:solidFill>
                  <a:schemeClr val="bg1"/>
                </a:solidFill>
                <a:cs typeface="ＭＳ Ｐゴシック" panose="020B0600070205080204" pitchFamily="34" charset="-128"/>
              </a:rPr>
              <a:t>th</a:t>
            </a:r>
            <a:r>
              <a:rPr lang="en-GB" altLang="en-US" sz="1600" dirty="0">
                <a:solidFill>
                  <a:schemeClr val="bg1"/>
                </a:solidFill>
                <a:cs typeface="ＭＳ Ｐゴシック" panose="020B0600070205080204" pitchFamily="34" charset="-128"/>
              </a:rPr>
              <a:t>, 2025</a:t>
            </a:r>
          </a:p>
        </p:txBody>
      </p:sp>
      <p:sp>
        <p:nvSpPr>
          <p:cNvPr id="3075" name="Rectangle 5">
            <a:extLst>
              <a:ext uri="{FF2B5EF4-FFF2-40B4-BE49-F238E27FC236}">
                <a16:creationId xmlns:a16="http://schemas.microsoft.com/office/drawing/2014/main" id="{15390E09-9721-1A92-A0AF-FB0DB8081D3F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4560093" y="36513"/>
            <a:ext cx="7573963" cy="1103312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dirty="0">
                <a:effectLst>
                  <a:outerShdw blurRad="38100" dist="38100" dir="2700000" algn="tl">
                    <a:srgbClr val="000000"/>
                  </a:outerShdw>
                </a:effectLst>
                <a:ea typeface="MS PGothic" panose="020B0600070205080204" pitchFamily="34" charset="-128"/>
              </a:rPr>
              <a:t>Can Chicken Continue Its Bull Run or</a:t>
            </a:r>
            <a:br>
              <a:rPr lang="en-US" dirty="0">
                <a:effectLst>
                  <a:outerShdw blurRad="38100" dist="38100" dir="2700000" algn="tl">
                    <a:srgbClr val="000000"/>
                  </a:outerShdw>
                </a:effectLst>
                <a:ea typeface="MS PGothic" panose="020B0600070205080204" pitchFamily="34" charset="-128"/>
              </a:rPr>
            </a:br>
            <a:r>
              <a:rPr lang="en-US" dirty="0">
                <a:effectLst>
                  <a:outerShdw blurRad="38100" dist="38100" dir="2700000" algn="tl">
                    <a:srgbClr val="000000"/>
                  </a:outerShdw>
                </a:effectLst>
                <a:ea typeface="MS PGothic" panose="020B0600070205080204" pitchFamily="34" charset="-128"/>
              </a:rPr>
              <a:t>are We Approaching Peak Chicken?</a:t>
            </a:r>
            <a:endParaRPr lang="en-US" sz="2400" dirty="0">
              <a:effectLst>
                <a:outerShdw blurRad="38100" dist="38100" dir="2700000" algn="tl">
                  <a:srgbClr val="000000"/>
                </a:outerShdw>
              </a:effectLst>
              <a:ea typeface="MS PGothic" panose="020B0600070205080204" pitchFamily="34" charset="-128"/>
            </a:endParaRPr>
          </a:p>
        </p:txBody>
      </p:sp>
      <p:sp>
        <p:nvSpPr>
          <p:cNvPr id="151555" name="Picture 1" descr="Screen Shot 2013-07-23 at 17.34.25.png">
            <a:extLst>
              <a:ext uri="{FF2B5EF4-FFF2-40B4-BE49-F238E27FC236}">
                <a16:creationId xmlns:a16="http://schemas.microsoft.com/office/drawing/2014/main" id="{CC78EA2E-47CB-6636-09C8-1F453C70B472}"/>
              </a:ext>
            </a:extLst>
          </p:cNvPr>
          <p:cNvSpPr>
            <a:spLocks noChangeAspect="1"/>
          </p:cNvSpPr>
          <p:nvPr/>
        </p:nvSpPr>
        <p:spPr bwMode="auto">
          <a:xfrm>
            <a:off x="8347075" y="4605338"/>
            <a:ext cx="1177925" cy="1395412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chemeClr val="accent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accent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800">
                <a:solidFill>
                  <a:schemeClr val="accent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800">
                <a:solidFill>
                  <a:schemeClr val="accent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800">
                <a:solidFill>
                  <a:schemeClr val="accent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accent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accent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accent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accent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endParaRPr lang="en-US" altLang="en-US" sz="1350">
              <a:solidFill>
                <a:schemeClr val="tx1"/>
              </a:solidFill>
            </a:endParaRPr>
          </a:p>
        </p:txBody>
      </p:sp>
      <p:sp>
        <p:nvSpPr>
          <p:cNvPr id="151556" name="Picture 2" descr="Screen Shot 2013-07-23 at 17.31.51.png">
            <a:extLst>
              <a:ext uri="{FF2B5EF4-FFF2-40B4-BE49-F238E27FC236}">
                <a16:creationId xmlns:a16="http://schemas.microsoft.com/office/drawing/2014/main" id="{A3A4FB12-C196-3A64-BF5D-815283E35339}"/>
              </a:ext>
            </a:extLst>
          </p:cNvPr>
          <p:cNvSpPr>
            <a:spLocks noChangeAspect="1"/>
          </p:cNvSpPr>
          <p:nvPr/>
        </p:nvSpPr>
        <p:spPr bwMode="auto">
          <a:xfrm>
            <a:off x="5178425" y="5237163"/>
            <a:ext cx="1390650" cy="752475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chemeClr val="accent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accent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800">
                <a:solidFill>
                  <a:schemeClr val="accent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800">
                <a:solidFill>
                  <a:schemeClr val="accent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800">
                <a:solidFill>
                  <a:schemeClr val="accent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accent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accent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accent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accent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endParaRPr lang="en-US" altLang="en-US" sz="1350">
              <a:solidFill>
                <a:schemeClr val="tx1"/>
              </a:solidFill>
            </a:endParaRPr>
          </a:p>
        </p:txBody>
      </p:sp>
      <p:sp>
        <p:nvSpPr>
          <p:cNvPr id="151558" name="Picture 1" descr="Screen Shot 2014-07-03 at 06.19.22.png">
            <a:extLst>
              <a:ext uri="{FF2B5EF4-FFF2-40B4-BE49-F238E27FC236}">
                <a16:creationId xmlns:a16="http://schemas.microsoft.com/office/drawing/2014/main" id="{97F88280-E6B9-0F75-8F1A-916CABF3C255}"/>
              </a:ext>
            </a:extLst>
          </p:cNvPr>
          <p:cNvSpPr>
            <a:spLocks noChangeAspect="1"/>
          </p:cNvSpPr>
          <p:nvPr/>
        </p:nvSpPr>
        <p:spPr bwMode="auto">
          <a:xfrm>
            <a:off x="7878763" y="5291138"/>
            <a:ext cx="1646237" cy="709612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chemeClr val="accent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accent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800">
                <a:solidFill>
                  <a:schemeClr val="accent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800">
                <a:solidFill>
                  <a:schemeClr val="accent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800">
                <a:solidFill>
                  <a:schemeClr val="accent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accent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accent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accent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accent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endParaRPr lang="en-US" altLang="en-US" sz="1350">
              <a:solidFill>
                <a:schemeClr val="tx1"/>
              </a:solidFill>
            </a:endParaRPr>
          </a:p>
        </p:txBody>
      </p:sp>
      <p:sp>
        <p:nvSpPr>
          <p:cNvPr id="151559" name="Picture 6">
            <a:extLst>
              <a:ext uri="{FF2B5EF4-FFF2-40B4-BE49-F238E27FC236}">
                <a16:creationId xmlns:a16="http://schemas.microsoft.com/office/drawing/2014/main" id="{12890430-7B57-A9B0-7092-5550730774CF}"/>
              </a:ext>
            </a:extLst>
          </p:cNvPr>
          <p:cNvSpPr>
            <a:spLocks noChangeAspect="1"/>
          </p:cNvSpPr>
          <p:nvPr/>
        </p:nvSpPr>
        <p:spPr bwMode="auto">
          <a:xfrm>
            <a:off x="5448300" y="5481638"/>
            <a:ext cx="323850" cy="32385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chemeClr val="accent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accent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800">
                <a:solidFill>
                  <a:schemeClr val="accent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800">
                <a:solidFill>
                  <a:schemeClr val="accent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800">
                <a:solidFill>
                  <a:schemeClr val="accent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accent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accent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accent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accent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endParaRPr lang="en-US" altLang="en-US" sz="1350">
              <a:solidFill>
                <a:schemeClr val="tx1"/>
              </a:solidFill>
            </a:endParaRPr>
          </a:p>
        </p:txBody>
      </p:sp>
      <p:sp>
        <p:nvSpPr>
          <p:cNvPr id="151561" name="TextBox 3">
            <a:extLst>
              <a:ext uri="{FF2B5EF4-FFF2-40B4-BE49-F238E27FC236}">
                <a16:creationId xmlns:a16="http://schemas.microsoft.com/office/drawing/2014/main" id="{B29ACABA-B2FA-1F9A-277F-EF98A1BF94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21237" y="6168231"/>
            <a:ext cx="39417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100">
                <a:solidFill>
                  <a:schemeClr val="accent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100">
                <a:solidFill>
                  <a:schemeClr val="accent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100">
                <a:solidFill>
                  <a:schemeClr val="accent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100">
                <a:solidFill>
                  <a:schemeClr val="accent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100">
                <a:solidFill>
                  <a:schemeClr val="accent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accent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accent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accent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accent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FFFF"/>
                </a:solidFill>
              </a:rPr>
              <a:t>www.supermarketsinyourpocket.com</a:t>
            </a:r>
          </a:p>
        </p:txBody>
      </p:sp>
      <p:sp>
        <p:nvSpPr>
          <p:cNvPr id="151562" name="Picture 13" descr="dr-food.pdf">
            <a:extLst>
              <a:ext uri="{FF2B5EF4-FFF2-40B4-BE49-F238E27FC236}">
                <a16:creationId xmlns:a16="http://schemas.microsoft.com/office/drawing/2014/main" id="{7969E2C3-E6FF-0A9F-910A-965106F91A12}"/>
              </a:ext>
            </a:extLst>
          </p:cNvPr>
          <p:cNvSpPr>
            <a:spLocks noChangeAspect="1"/>
          </p:cNvSpPr>
          <p:nvPr/>
        </p:nvSpPr>
        <p:spPr bwMode="auto">
          <a:xfrm>
            <a:off x="8553450" y="4570413"/>
            <a:ext cx="971550" cy="1430337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chemeClr val="accent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accent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800">
                <a:solidFill>
                  <a:schemeClr val="accent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800">
                <a:solidFill>
                  <a:schemeClr val="accent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800">
                <a:solidFill>
                  <a:schemeClr val="accent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accent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accent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accent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accent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endParaRPr lang="en-US" altLang="en-US" sz="1350">
              <a:solidFill>
                <a:schemeClr val="tx1"/>
              </a:solidFill>
            </a:endParaRPr>
          </a:p>
        </p:txBody>
      </p:sp>
      <p:sp>
        <p:nvSpPr>
          <p:cNvPr id="151564" name="Picture 13" descr="dr-food.pdf">
            <a:extLst>
              <a:ext uri="{FF2B5EF4-FFF2-40B4-BE49-F238E27FC236}">
                <a16:creationId xmlns:a16="http://schemas.microsoft.com/office/drawing/2014/main" id="{7AB0F5E9-A74D-79A1-D4A1-055E761C8180}"/>
              </a:ext>
            </a:extLst>
          </p:cNvPr>
          <p:cNvSpPr>
            <a:spLocks noChangeAspect="1"/>
          </p:cNvSpPr>
          <p:nvPr/>
        </p:nvSpPr>
        <p:spPr bwMode="auto">
          <a:xfrm>
            <a:off x="8596313" y="4689475"/>
            <a:ext cx="928687" cy="1311275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chemeClr val="accent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accent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800">
                <a:solidFill>
                  <a:schemeClr val="accent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800">
                <a:solidFill>
                  <a:schemeClr val="accent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800">
                <a:solidFill>
                  <a:schemeClr val="accent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accent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accent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accent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accent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endParaRPr lang="en-US" altLang="en-US" sz="1350">
              <a:solidFill>
                <a:schemeClr val="tx1"/>
              </a:solidFill>
            </a:endParaRPr>
          </a:p>
        </p:txBody>
      </p:sp>
      <p:pic>
        <p:nvPicPr>
          <p:cNvPr id="151565" name="Picture 2">
            <a:extLst>
              <a:ext uri="{FF2B5EF4-FFF2-40B4-BE49-F238E27FC236}">
                <a16:creationId xmlns:a16="http://schemas.microsoft.com/office/drawing/2014/main" id="{5EC24D73-0BA6-1349-18AD-F413C8F434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072688" y="3917950"/>
            <a:ext cx="2112962" cy="294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BD01462-53DF-C368-1D0C-6BAECC2B9C24}"/>
              </a:ext>
            </a:extLst>
          </p:cNvPr>
          <p:cNvSpPr txBox="1"/>
          <p:nvPr/>
        </p:nvSpPr>
        <p:spPr>
          <a:xfrm>
            <a:off x="-1181100" y="13335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pic>
        <p:nvPicPr>
          <p:cNvPr id="6" name="Picture 5" descr="A group of chickens on a white background&#10;&#10;AI-generated content may be incorrect.">
            <a:extLst>
              <a:ext uri="{FF2B5EF4-FFF2-40B4-BE49-F238E27FC236}">
                <a16:creationId xmlns:a16="http://schemas.microsoft.com/office/drawing/2014/main" id="{DE941AD5-A740-5BFA-EF91-884D50CEAF5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3869" r="11867" b="41698"/>
          <a:stretch/>
        </p:blipFill>
        <p:spPr>
          <a:xfrm>
            <a:off x="100245" y="138948"/>
            <a:ext cx="4348259" cy="1432677"/>
          </a:xfrm>
          <a:prstGeom prst="rect">
            <a:avLst/>
          </a:prstGeom>
        </p:spPr>
      </p:pic>
      <p:pic>
        <p:nvPicPr>
          <p:cNvPr id="8" name="Picture 7" descr="A group of chickens on a white background&#10;&#10;AI-generated content may be incorrect.">
            <a:extLst>
              <a:ext uri="{FF2B5EF4-FFF2-40B4-BE49-F238E27FC236}">
                <a16:creationId xmlns:a16="http://schemas.microsoft.com/office/drawing/2014/main" id="{7652D714-F7BF-213C-D444-AA32968DDBD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3869" r="11867" b="41698"/>
          <a:stretch/>
        </p:blipFill>
        <p:spPr>
          <a:xfrm>
            <a:off x="4821237" y="4154906"/>
            <a:ext cx="4348259" cy="1432677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C636BB2-A82A-60D5-FABF-7A0D0C50C4D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63552" y="1"/>
            <a:ext cx="7632848" cy="1340768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38FB361A-85A7-9186-4A7C-9BEDCB5303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3352" y="179910"/>
            <a:ext cx="1538610" cy="869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9099751-4DE1-A88A-51D6-72DD66D7B83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69733" y="365815"/>
            <a:ext cx="935236" cy="68374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84D83E3-C682-74C9-BDE9-A30E0830AA9D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78302" y="185277"/>
            <a:ext cx="863600" cy="9017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FA4F85F-AC98-3BAA-0ACA-6B8B342125C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1023" t="10147" r="2159" b="11708"/>
          <a:stretch/>
        </p:blipFill>
        <p:spPr>
          <a:xfrm>
            <a:off x="9624486" y="1987630"/>
            <a:ext cx="2417416" cy="228425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9D65512-877C-B34A-DBE1-FCFCF71D1FBB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2046" y="1658286"/>
            <a:ext cx="4658497" cy="75376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263757D-300B-454F-B90C-26C28C2481E9}"/>
              </a:ext>
            </a:extLst>
          </p:cNvPr>
          <p:cNvSpPr txBox="1"/>
          <p:nvPr/>
        </p:nvSpPr>
        <p:spPr>
          <a:xfrm>
            <a:off x="2814103" y="2104271"/>
            <a:ext cx="215644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/>
              <a:t>June 14</a:t>
            </a:r>
            <a:r>
              <a:rPr lang="en-US" sz="1400" b="1" baseline="30000" dirty="0"/>
              <a:t>th</a:t>
            </a:r>
            <a:r>
              <a:rPr lang="en-US" sz="1400" b="1" dirty="0"/>
              <a:t>, 2023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7DD54CB-7EDF-6A4F-E2E8-76B7191A1EFB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4039" y="2544336"/>
            <a:ext cx="7818493" cy="152503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E29D16D-2BB4-14B3-2EBB-ACB59940F10C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08059" y="1568801"/>
            <a:ext cx="1321545" cy="80190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45E6339-1C99-EEF0-378C-99B5529AE277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00036" y="1701257"/>
            <a:ext cx="959880" cy="572746"/>
          </a:xfrm>
          <a:prstGeom prst="rect">
            <a:avLst/>
          </a:prstGeom>
        </p:spPr>
      </p:pic>
      <p:pic>
        <p:nvPicPr>
          <p:cNvPr id="6" name="Picture 5" descr="A hand holding a petri dish&#10;&#10;Description automatically generated">
            <a:extLst>
              <a:ext uri="{FF2B5EF4-FFF2-40B4-BE49-F238E27FC236}">
                <a16:creationId xmlns:a16="http://schemas.microsoft.com/office/drawing/2014/main" id="{2A9CF19F-168B-C6B1-779D-A581F8DE54A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019" b="80132"/>
          <a:stretch/>
        </p:blipFill>
        <p:spPr>
          <a:xfrm>
            <a:off x="980105" y="4190844"/>
            <a:ext cx="8263639" cy="875901"/>
          </a:xfrm>
          <a:prstGeom prst="rect">
            <a:avLst/>
          </a:prstGeom>
        </p:spPr>
      </p:pic>
      <p:pic>
        <p:nvPicPr>
          <p:cNvPr id="13" name="Picture 12" descr="A blue and white flag with a star&#10;&#10;Description automatically generated">
            <a:extLst>
              <a:ext uri="{FF2B5EF4-FFF2-40B4-BE49-F238E27FC236}">
                <a16:creationId xmlns:a16="http://schemas.microsoft.com/office/drawing/2014/main" id="{A8572BE7-8478-1B57-7D3E-44E2F5C24BC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7768" y="4482122"/>
            <a:ext cx="777986" cy="568780"/>
          </a:xfrm>
          <a:prstGeom prst="rect">
            <a:avLst/>
          </a:prstGeom>
        </p:spPr>
      </p:pic>
      <p:pic>
        <p:nvPicPr>
          <p:cNvPr id="15" name="Picture 2" descr="SuperMeat - Wikipedia">
            <a:extLst>
              <a:ext uri="{FF2B5EF4-FFF2-40B4-BE49-F238E27FC236}">
                <a16:creationId xmlns:a16="http://schemas.microsoft.com/office/drawing/2014/main" id="{AC7C331D-4280-BFD2-50F7-95A9565D95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538" y="4343342"/>
            <a:ext cx="667006" cy="667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A0E3562-E785-21F9-4995-97A6699ED8B3}"/>
              </a:ext>
            </a:extLst>
          </p:cNvPr>
          <p:cNvSpPr txBox="1"/>
          <p:nvPr/>
        </p:nvSpPr>
        <p:spPr>
          <a:xfrm>
            <a:off x="7163327" y="4676845"/>
            <a:ext cx="217078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/>
              <a:t>November 18</a:t>
            </a:r>
            <a:r>
              <a:rPr lang="en-GB" sz="1600" b="1" baseline="30000" dirty="0"/>
              <a:t>th</a:t>
            </a:r>
            <a:r>
              <a:rPr lang="en-GB" sz="1600" b="1" dirty="0"/>
              <a:t>, 2024</a:t>
            </a:r>
          </a:p>
        </p:txBody>
      </p:sp>
      <p:pic>
        <p:nvPicPr>
          <p:cNvPr id="17" name="Picture 16" descr="A sign with black text&#10;&#10;Description automatically generated">
            <a:extLst>
              <a:ext uri="{FF2B5EF4-FFF2-40B4-BE49-F238E27FC236}">
                <a16:creationId xmlns:a16="http://schemas.microsoft.com/office/drawing/2014/main" id="{9D1949C7-EEB6-B001-F220-A0D117994D32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b="19215"/>
          <a:stretch/>
        </p:blipFill>
        <p:spPr>
          <a:xfrm>
            <a:off x="1615500" y="5156743"/>
            <a:ext cx="4488938" cy="1092199"/>
          </a:xfrm>
          <a:prstGeom prst="rect">
            <a:avLst/>
          </a:prstGeom>
        </p:spPr>
      </p:pic>
      <p:pic>
        <p:nvPicPr>
          <p:cNvPr id="18" name="Picture 17" descr="A plate of food with a glass of wine&#10;&#10;Description automatically generated">
            <a:extLst>
              <a:ext uri="{FF2B5EF4-FFF2-40B4-BE49-F238E27FC236}">
                <a16:creationId xmlns:a16="http://schemas.microsoft.com/office/drawing/2014/main" id="{01BF3FF2-30EB-40FF-7391-1A616680D221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60028" y="5262123"/>
            <a:ext cx="1186969" cy="930993"/>
          </a:xfrm>
          <a:prstGeom prst="rect">
            <a:avLst/>
          </a:prstGeom>
        </p:spPr>
      </p:pic>
      <p:pic>
        <p:nvPicPr>
          <p:cNvPr id="19" name="Picture 18" descr="A flag with a cross&#10;&#10;Description automatically generated">
            <a:extLst>
              <a:ext uri="{FF2B5EF4-FFF2-40B4-BE49-F238E27FC236}">
                <a16:creationId xmlns:a16="http://schemas.microsoft.com/office/drawing/2014/main" id="{9BB11C26-4A43-0E59-5CEC-348248DAB33F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947255" y="4523039"/>
            <a:ext cx="1068917" cy="64135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03945825-3035-D6BC-75F0-0239EFC65751}"/>
              </a:ext>
            </a:extLst>
          </p:cNvPr>
          <p:cNvSpPr txBox="1"/>
          <p:nvPr/>
        </p:nvSpPr>
        <p:spPr>
          <a:xfrm>
            <a:off x="3062608" y="5877497"/>
            <a:ext cx="16594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dirty="0"/>
              <a:t>August 12</a:t>
            </a:r>
            <a:r>
              <a:rPr lang="en-GB" sz="1400" b="1" baseline="30000" dirty="0"/>
              <a:t>th</a:t>
            </a:r>
            <a:r>
              <a:rPr lang="en-GB" sz="1400" b="1" dirty="0"/>
              <a:t>, 2024</a:t>
            </a:r>
          </a:p>
        </p:txBody>
      </p:sp>
      <p:pic>
        <p:nvPicPr>
          <p:cNvPr id="14" name="Picture 13" descr="A group of patties cooking on a pan&#10;&#10;AI-generated content may be incorrect.">
            <a:extLst>
              <a:ext uri="{FF2B5EF4-FFF2-40B4-BE49-F238E27FC236}">
                <a16:creationId xmlns:a16="http://schemas.microsoft.com/office/drawing/2014/main" id="{8B944FD2-04DB-BFDB-6271-B1E9047CCBAD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416"/>
          <a:stretch/>
        </p:blipFill>
        <p:spPr>
          <a:xfrm>
            <a:off x="946192" y="6358901"/>
            <a:ext cx="7772400" cy="416482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EBAF6BD4-9B68-443B-264E-EC1B0045616A}"/>
              </a:ext>
            </a:extLst>
          </p:cNvPr>
          <p:cNvSpPr txBox="1"/>
          <p:nvPr/>
        </p:nvSpPr>
        <p:spPr>
          <a:xfrm>
            <a:off x="9155610" y="6300266"/>
            <a:ext cx="11320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dirty="0"/>
              <a:t>January 23</a:t>
            </a:r>
            <a:r>
              <a:rPr lang="en-GB" sz="1200" b="1" baseline="30000" dirty="0"/>
              <a:t>rd</a:t>
            </a:r>
            <a:r>
              <a:rPr lang="en-GB" sz="1200" b="1" dirty="0"/>
              <a:t>,</a:t>
            </a:r>
          </a:p>
          <a:p>
            <a:r>
              <a:rPr lang="en-GB" sz="1200" b="1" dirty="0"/>
              <a:t>    2025</a:t>
            </a:r>
          </a:p>
        </p:txBody>
      </p:sp>
      <p:pic>
        <p:nvPicPr>
          <p:cNvPr id="23" name="Picture 22" descr="A red white and blue flag&#10;&#10;AI-generated content may be incorrect.">
            <a:extLst>
              <a:ext uri="{FF2B5EF4-FFF2-40B4-BE49-F238E27FC236}">
                <a16:creationId xmlns:a16="http://schemas.microsoft.com/office/drawing/2014/main" id="{32722B8E-C2C8-F94E-4AFC-63A22B8515CC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3645" y="6348779"/>
            <a:ext cx="463651" cy="301072"/>
          </a:xfrm>
          <a:prstGeom prst="rect">
            <a:avLst/>
          </a:prstGeom>
        </p:spPr>
      </p:pic>
      <p:pic>
        <p:nvPicPr>
          <p:cNvPr id="26" name="Picture 2" descr="Mosa Meat - Wikipedia">
            <a:extLst>
              <a:ext uri="{FF2B5EF4-FFF2-40B4-BE49-F238E27FC236}">
                <a16:creationId xmlns:a16="http://schemas.microsoft.com/office/drawing/2014/main" id="{DABFBC8F-5904-8B2C-D649-7C59F93DB7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62" y="6345882"/>
            <a:ext cx="868443" cy="442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276391F6-2800-EF3F-4958-6C4D449118AD}"/>
              </a:ext>
            </a:extLst>
          </p:cNvPr>
          <p:cNvSpPr txBox="1"/>
          <p:nvPr/>
        </p:nvSpPr>
        <p:spPr>
          <a:xfrm>
            <a:off x="6096000" y="939048"/>
            <a:ext cx="15792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rgbClr val="0070C0"/>
                </a:solidFill>
              </a:rPr>
              <a:t>July 26</a:t>
            </a:r>
            <a:r>
              <a:rPr lang="en-GB" sz="1600" b="1" baseline="30000" dirty="0">
                <a:solidFill>
                  <a:srgbClr val="0070C0"/>
                </a:solidFill>
              </a:rPr>
              <a:t>th</a:t>
            </a:r>
            <a:r>
              <a:rPr lang="en-GB" sz="1600" b="1" dirty="0">
                <a:solidFill>
                  <a:srgbClr val="0070C0"/>
                </a:solidFill>
              </a:rPr>
              <a:t>, 2023</a:t>
            </a:r>
          </a:p>
        </p:txBody>
      </p:sp>
      <p:pic>
        <p:nvPicPr>
          <p:cNvPr id="1028" name="Picture 4" descr="UPSIDE Foods is the First Company in ...">
            <a:extLst>
              <a:ext uri="{FF2B5EF4-FFF2-40B4-BE49-F238E27FC236}">
                <a16:creationId xmlns:a16="http://schemas.microsoft.com/office/drawing/2014/main" id="{394FF560-B8F9-9F6C-F328-EA53429B5E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09" r="24476"/>
          <a:stretch/>
        </p:blipFill>
        <p:spPr bwMode="auto">
          <a:xfrm>
            <a:off x="8420086" y="1901065"/>
            <a:ext cx="789979" cy="801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Future Food Finance | Eat Just">
            <a:extLst>
              <a:ext uri="{FF2B5EF4-FFF2-40B4-BE49-F238E27FC236}">
                <a16:creationId xmlns:a16="http://schemas.microsoft.com/office/drawing/2014/main" id="{4C9C9508-8246-FD95-71E4-D8D133437B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76" t="11335" r="32487" b="12889"/>
          <a:stretch/>
        </p:blipFill>
        <p:spPr bwMode="auto">
          <a:xfrm>
            <a:off x="8462356" y="2876600"/>
            <a:ext cx="674940" cy="1166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 descr="A black text on a white background&#10;&#10;AI-generated content may be incorrect.">
            <a:extLst>
              <a:ext uri="{FF2B5EF4-FFF2-40B4-BE49-F238E27FC236}">
                <a16:creationId xmlns:a16="http://schemas.microsoft.com/office/drawing/2014/main" id="{1E0EBFFD-D6FF-0E7D-CC97-D69C5E7A5619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772"/>
          <a:stretch/>
        </p:blipFill>
        <p:spPr>
          <a:xfrm>
            <a:off x="6584332" y="5278296"/>
            <a:ext cx="5105927" cy="616070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E19C21C3-4625-37C4-D75A-A03283B31711}"/>
              </a:ext>
            </a:extLst>
          </p:cNvPr>
          <p:cNvSpPr txBox="1"/>
          <p:nvPr/>
        </p:nvSpPr>
        <p:spPr>
          <a:xfrm>
            <a:off x="8575029" y="5932340"/>
            <a:ext cx="17107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dirty="0">
                <a:solidFill>
                  <a:schemeClr val="bg1"/>
                </a:solidFill>
              </a:rPr>
              <a:t>February 6</a:t>
            </a:r>
            <a:r>
              <a:rPr lang="en-GB" sz="1400" b="1" baseline="30000" dirty="0">
                <a:solidFill>
                  <a:schemeClr val="bg1"/>
                </a:solidFill>
              </a:rPr>
              <a:t>th</a:t>
            </a:r>
            <a:r>
              <a:rPr lang="en-GB" sz="1400" b="1" dirty="0">
                <a:solidFill>
                  <a:schemeClr val="bg1"/>
                </a:solidFill>
              </a:rPr>
              <a:t>, 2025</a:t>
            </a:r>
          </a:p>
        </p:txBody>
      </p:sp>
    </p:spTree>
    <p:extLst>
      <p:ext uri="{BB962C8B-B14F-4D97-AF65-F5344CB8AC3E}">
        <p14:creationId xmlns:p14="http://schemas.microsoft.com/office/powerpoint/2010/main" val="33635572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EB2E89-96FC-C509-A073-E8DCDBFB81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aph showing the growth of meat consumption&#10;&#10;Description automatically generated">
            <a:extLst>
              <a:ext uri="{FF2B5EF4-FFF2-40B4-BE49-F238E27FC236}">
                <a16:creationId xmlns:a16="http://schemas.microsoft.com/office/drawing/2014/main" id="{DD75D33C-CF91-F14C-5DBC-6FE7C84EAD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40628"/>
            <a:ext cx="12158007" cy="4756150"/>
          </a:xfrm>
          <a:prstGeom prst="rect">
            <a:avLst/>
          </a:prstGeom>
        </p:spPr>
      </p:pic>
      <p:pic>
        <p:nvPicPr>
          <p:cNvPr id="5" name="Picture 4" descr="A red sign with white letters&#10;&#10;Description automatically generated">
            <a:extLst>
              <a:ext uri="{FF2B5EF4-FFF2-40B4-BE49-F238E27FC236}">
                <a16:creationId xmlns:a16="http://schemas.microsoft.com/office/drawing/2014/main" id="{4A2918D3-CE8A-F997-B07B-2E7CA54B71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100" y="6533322"/>
            <a:ext cx="1181100" cy="273878"/>
          </a:xfrm>
          <a:prstGeom prst="rect">
            <a:avLst/>
          </a:prstGeom>
        </p:spPr>
      </p:pic>
      <p:pic>
        <p:nvPicPr>
          <p:cNvPr id="7" name="Picture 6" descr="A flag with a cross&#10;&#10;Description automatically generated">
            <a:extLst>
              <a:ext uri="{FF2B5EF4-FFF2-40B4-BE49-F238E27FC236}">
                <a16:creationId xmlns:a16="http://schemas.microsoft.com/office/drawing/2014/main" id="{28FEEB01-88F5-A779-6EEC-73F677A6A2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36560" y="104084"/>
            <a:ext cx="869950" cy="52197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F9922B2-F06E-67B8-1030-8A9330C449FB}"/>
              </a:ext>
            </a:extLst>
          </p:cNvPr>
          <p:cNvSpPr txBox="1"/>
          <p:nvPr/>
        </p:nvSpPr>
        <p:spPr>
          <a:xfrm>
            <a:off x="4439816" y="1700808"/>
            <a:ext cx="26727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Per Capita Per Week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79135F9-783B-D329-110D-A160BC209E3A}"/>
              </a:ext>
            </a:extLst>
          </p:cNvPr>
          <p:cNvSpPr txBox="1"/>
          <p:nvPr/>
        </p:nvSpPr>
        <p:spPr>
          <a:xfrm>
            <a:off x="406400" y="95138"/>
            <a:ext cx="1047953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  In the UK, Per Capita Meat Consumption has Drifted Down Over the Past 20 Years</a:t>
            </a:r>
          </a:p>
          <a:p>
            <a:r>
              <a:rPr lang="en-US" sz="2000" b="1" dirty="0">
                <a:solidFill>
                  <a:schemeClr val="bg1"/>
                </a:solidFill>
              </a:rPr>
              <a:t>But, Meat Market Volume has Grown as Total Population has Increased by 10 Million.</a:t>
            </a:r>
          </a:p>
        </p:txBody>
      </p:sp>
    </p:spTree>
    <p:extLst>
      <p:ext uri="{BB962C8B-B14F-4D97-AF65-F5344CB8AC3E}">
        <p14:creationId xmlns:p14="http://schemas.microsoft.com/office/powerpoint/2010/main" val="21745006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flag with a cross&#10;&#10;Description automatically generated">
            <a:extLst>
              <a:ext uri="{FF2B5EF4-FFF2-40B4-BE49-F238E27FC236}">
                <a16:creationId xmlns:a16="http://schemas.microsoft.com/office/drawing/2014/main" id="{8E184471-82BD-CF5F-0778-ADDA1721B3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15650" y="129484"/>
            <a:ext cx="869950" cy="521970"/>
          </a:xfrm>
          <a:prstGeom prst="rect">
            <a:avLst/>
          </a:prstGeom>
        </p:spPr>
      </p:pic>
      <p:pic>
        <p:nvPicPr>
          <p:cNvPr id="10" name="Picture 9" descr="A graph of food prices&#10;&#10;Description automatically generated">
            <a:extLst>
              <a:ext uri="{FF2B5EF4-FFF2-40B4-BE49-F238E27FC236}">
                <a16:creationId xmlns:a16="http://schemas.microsoft.com/office/drawing/2014/main" id="{12CAA072-5D6D-E7B7-F0F7-C037338FC4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87610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93380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1A86D1-A0AA-176A-936D-040356E148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838097D-AE4B-2C78-8146-013BCFFE95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2531" y="6415065"/>
            <a:ext cx="1368972" cy="33635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54F2A49-11C7-367E-EF45-06C3C062085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" t="57447" r="5402" b="1"/>
          <a:stretch/>
        </p:blipFill>
        <p:spPr>
          <a:xfrm>
            <a:off x="6933844" y="191887"/>
            <a:ext cx="2838616" cy="50049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EAFBD62-C457-2C9D-5ADA-E3E5D39395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26041" y="162099"/>
            <a:ext cx="933450" cy="56007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85BE56F-0AAF-A4B0-AF62-87021968C9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45162" y="1316544"/>
            <a:ext cx="5873929" cy="464095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B9FA193-9125-2556-BF46-272334D0863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" t="-107905" r="-107906" b="40345"/>
          <a:stretch/>
        </p:blipFill>
        <p:spPr>
          <a:xfrm>
            <a:off x="3400936" y="-1111828"/>
            <a:ext cx="6238720" cy="197080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6B34FD2-4799-8989-1533-5A7755963FE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80872" y="0"/>
            <a:ext cx="2838616" cy="6858000"/>
          </a:xfrm>
          <a:prstGeom prst="rect">
            <a:avLst/>
          </a:prstGeom>
        </p:spPr>
      </p:pic>
      <p:pic>
        <p:nvPicPr>
          <p:cNvPr id="4" name="Picture 3" descr="A cave painting of animals and people&#10;&#10;Description automatically generated">
            <a:extLst>
              <a:ext uri="{FF2B5EF4-FFF2-40B4-BE49-F238E27FC236}">
                <a16:creationId xmlns:a16="http://schemas.microsoft.com/office/drawing/2014/main" id="{490A5881-22A2-C29A-AF98-2EACB758C88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3430" y="3523419"/>
            <a:ext cx="2727103" cy="244827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A314CC3-5190-079D-F54C-3D7F1C55A2BA}"/>
              </a:ext>
            </a:extLst>
          </p:cNvPr>
          <p:cNvSpPr txBox="1"/>
          <p:nvPr/>
        </p:nvSpPr>
        <p:spPr>
          <a:xfrm>
            <a:off x="9912424" y="5957502"/>
            <a:ext cx="16690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In Our Genes?!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935E9DD-C960-EF79-A2BB-06B6AC455601}"/>
              </a:ext>
            </a:extLst>
          </p:cNvPr>
          <p:cNvSpPr txBox="1"/>
          <p:nvPr/>
        </p:nvSpPr>
        <p:spPr>
          <a:xfrm>
            <a:off x="8833896" y="1057059"/>
            <a:ext cx="3339376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  </a:t>
            </a:r>
            <a:r>
              <a:rPr lang="en-US" b="1" dirty="0">
                <a:solidFill>
                  <a:schemeClr val="bg1"/>
                </a:solidFill>
              </a:rPr>
              <a:t>In the UK, We’re Eating</a:t>
            </a:r>
          </a:p>
          <a:p>
            <a:r>
              <a:rPr lang="en-US" b="1" dirty="0">
                <a:solidFill>
                  <a:schemeClr val="bg1"/>
                </a:solidFill>
              </a:rPr>
              <a:t>   Less Meat Per Person</a:t>
            </a:r>
          </a:p>
          <a:p>
            <a:r>
              <a:rPr lang="en-US" b="1" dirty="0">
                <a:solidFill>
                  <a:schemeClr val="bg1"/>
                </a:solidFill>
              </a:rPr>
              <a:t>    But We’re Not Eating</a:t>
            </a:r>
          </a:p>
          <a:p>
            <a:r>
              <a:rPr lang="en-US" b="1" dirty="0">
                <a:solidFill>
                  <a:schemeClr val="bg1"/>
                </a:solidFill>
              </a:rPr>
              <a:t>Meat Less Times! There’s</a:t>
            </a:r>
          </a:p>
          <a:p>
            <a:r>
              <a:rPr lang="en-US" b="1" dirty="0">
                <a:solidFill>
                  <a:schemeClr val="bg1"/>
                </a:solidFill>
              </a:rPr>
              <a:t>Just Less Meat in Processed</a:t>
            </a:r>
          </a:p>
          <a:p>
            <a:r>
              <a:rPr lang="en-US" b="1" dirty="0">
                <a:solidFill>
                  <a:schemeClr val="bg1"/>
                </a:solidFill>
              </a:rPr>
              <a:t>Meat &amp; Ready-to-Eat Meals.</a:t>
            </a:r>
          </a:p>
          <a:p>
            <a:r>
              <a:rPr lang="en-US" b="1" dirty="0">
                <a:solidFill>
                  <a:schemeClr val="bg1"/>
                </a:solidFill>
              </a:rPr>
              <a:t>Plus, We’re Ageing &amp; having</a:t>
            </a:r>
          </a:p>
          <a:p>
            <a:r>
              <a:rPr lang="en-US" b="1" dirty="0">
                <a:solidFill>
                  <a:schemeClr val="bg1"/>
                </a:solidFill>
              </a:rPr>
              <a:t>        Smaller Portions!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B241017-A50C-CAE9-B190-E96FD5094E4D}"/>
              </a:ext>
            </a:extLst>
          </p:cNvPr>
          <p:cNvSpPr txBox="1"/>
          <p:nvPr/>
        </p:nvSpPr>
        <p:spPr>
          <a:xfrm>
            <a:off x="4511824" y="6351312"/>
            <a:ext cx="55730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>
                <a:solidFill>
                  <a:srgbClr val="0070C0"/>
                </a:solidFill>
              </a:rPr>
              <a:t>Check the Median Age in Your Target Market</a:t>
            </a:r>
          </a:p>
        </p:txBody>
      </p:sp>
    </p:spTree>
    <p:extLst>
      <p:ext uri="{BB962C8B-B14F-4D97-AF65-F5344CB8AC3E}">
        <p14:creationId xmlns:p14="http://schemas.microsoft.com/office/powerpoint/2010/main" val="20445951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961" name="Picture 2">
            <a:extLst>
              <a:ext uri="{FF2B5EF4-FFF2-40B4-BE49-F238E27FC236}">
                <a16:creationId xmlns:a16="http://schemas.microsoft.com/office/drawing/2014/main" id="{7171A90B-41FB-55F4-F96E-8CF3EEAD5C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1579" y="163625"/>
            <a:ext cx="4768843" cy="41869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8962" name="Picture 4">
            <a:extLst>
              <a:ext uri="{FF2B5EF4-FFF2-40B4-BE49-F238E27FC236}">
                <a16:creationId xmlns:a16="http://schemas.microsoft.com/office/drawing/2014/main" id="{411C5809-9716-0652-0F86-B010D00A97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26616" y="764353"/>
            <a:ext cx="709129" cy="4215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8963" name="TextBox 2">
            <a:extLst>
              <a:ext uri="{FF2B5EF4-FFF2-40B4-BE49-F238E27FC236}">
                <a16:creationId xmlns:a16="http://schemas.microsoft.com/office/drawing/2014/main" id="{11A10DE6-987B-586F-8A7F-361701EC8C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7368" y="6392662"/>
            <a:ext cx="979308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600" b="1" dirty="0">
                <a:solidFill>
                  <a:srgbClr val="0070C0"/>
                </a:solidFill>
              </a:rPr>
              <a:t>Polarization of Household Income has Accelerated Over the Past 5 Years Throughout Our World  </a:t>
            </a:r>
          </a:p>
        </p:txBody>
      </p:sp>
      <p:sp>
        <p:nvSpPr>
          <p:cNvPr id="168964" name="TextBox 3">
            <a:extLst>
              <a:ext uri="{FF2B5EF4-FFF2-40B4-BE49-F238E27FC236}">
                <a16:creationId xmlns:a16="http://schemas.microsoft.com/office/drawing/2014/main" id="{FE583AE0-B3B5-EB12-76C1-08CA43BF5F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2279" y="4758559"/>
            <a:ext cx="38227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/>
              <a:t> </a:t>
            </a:r>
            <a:r>
              <a:rPr lang="en-US" altLang="en-US" dirty="0">
                <a:solidFill>
                  <a:schemeClr val="bg1"/>
                </a:solidFill>
              </a:rPr>
              <a:t>The Lowest 20% of Households</a:t>
            </a:r>
          </a:p>
          <a:p>
            <a:r>
              <a:rPr lang="en-US" altLang="en-US" dirty="0">
                <a:solidFill>
                  <a:schemeClr val="bg1"/>
                </a:solidFill>
              </a:rPr>
              <a:t>  Spend 37% of Their Income on</a:t>
            </a:r>
          </a:p>
          <a:p>
            <a:r>
              <a:rPr lang="en-US" altLang="en-US" dirty="0">
                <a:solidFill>
                  <a:schemeClr val="bg1"/>
                </a:solidFill>
              </a:rPr>
              <a:t>     Food Whereas the Top 20% </a:t>
            </a:r>
          </a:p>
          <a:p>
            <a:r>
              <a:rPr lang="en-US" altLang="en-US" dirty="0">
                <a:solidFill>
                  <a:schemeClr val="bg1"/>
                </a:solidFill>
              </a:rPr>
              <a:t>Spend 7% of Their Income on Food</a:t>
            </a:r>
          </a:p>
        </p:txBody>
      </p:sp>
      <p:sp>
        <p:nvSpPr>
          <p:cNvPr id="168965" name="TextBox 1">
            <a:extLst>
              <a:ext uri="{FF2B5EF4-FFF2-40B4-BE49-F238E27FC236}">
                <a16:creationId xmlns:a16="http://schemas.microsoft.com/office/drawing/2014/main" id="{36648B7B-1057-FDB4-9599-6C3DA6CF6C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36722" y="9850"/>
            <a:ext cx="45640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2400" b="1">
                <a:solidFill>
                  <a:schemeClr val="bg1"/>
                </a:solidFill>
              </a:rPr>
              <a:t>The “Haves” and “Have Nots”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A922AF7-B2DE-434A-8935-A2BA6BF625D2}"/>
              </a:ext>
            </a:extLst>
          </p:cNvPr>
          <p:cNvSpPr txBox="1"/>
          <p:nvPr/>
        </p:nvSpPr>
        <p:spPr>
          <a:xfrm>
            <a:off x="7600864" y="3696562"/>
            <a:ext cx="343040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altLang="en-US" sz="1200" b="1" dirty="0">
                <a:solidFill>
                  <a:srgbClr val="0070C0"/>
                </a:solidFill>
              </a:rPr>
              <a:t>Gross Income Per Household in the UK </a:t>
            </a:r>
          </a:p>
          <a:p>
            <a:r>
              <a:rPr lang="en-GB" altLang="en-US" sz="1200" b="1" dirty="0">
                <a:solidFill>
                  <a:srgbClr val="0070C0"/>
                </a:solidFill>
              </a:rPr>
              <a:t>           by Decile Group, 2019/20</a:t>
            </a:r>
            <a:endParaRPr lang="en-US" sz="1200" dirty="0">
              <a:solidFill>
                <a:srgbClr val="0070C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6E9571B-4325-3043-B93D-5D7E83B61C20}"/>
              </a:ext>
            </a:extLst>
          </p:cNvPr>
          <p:cNvSpPr txBox="1"/>
          <p:nvPr/>
        </p:nvSpPr>
        <p:spPr>
          <a:xfrm>
            <a:off x="10354396" y="1505665"/>
            <a:ext cx="248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 </a:t>
            </a:r>
          </a:p>
        </p:txBody>
      </p:sp>
      <p:pic>
        <p:nvPicPr>
          <p:cNvPr id="6" name="Picture 5" descr="A black text on a white background&#10;&#10;AI-generated content may be incorrect.">
            <a:extLst>
              <a:ext uri="{FF2B5EF4-FFF2-40B4-BE49-F238E27FC236}">
                <a16:creationId xmlns:a16="http://schemas.microsoft.com/office/drawing/2014/main" id="{45FAC65E-DDEB-E110-CDDC-8D98C0288A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45590" y="4950683"/>
            <a:ext cx="5846410" cy="1264876"/>
          </a:xfrm>
          <a:prstGeom prst="rect">
            <a:avLst/>
          </a:prstGeom>
        </p:spPr>
      </p:pic>
      <p:pic>
        <p:nvPicPr>
          <p:cNvPr id="8" name="Picture 7" descr="A graph of blue and black bars&#10;&#10;AI-generated content may be incorrect.">
            <a:extLst>
              <a:ext uri="{FF2B5EF4-FFF2-40B4-BE49-F238E27FC236}">
                <a16:creationId xmlns:a16="http://schemas.microsoft.com/office/drawing/2014/main" id="{905C66C7-0913-72E6-96FE-7BF5EFDFF72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46742" y="539235"/>
            <a:ext cx="5444106" cy="433927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2B77286-DBC0-59A9-178E-3F27ABCAB6DF}"/>
              </a:ext>
            </a:extLst>
          </p:cNvPr>
          <p:cNvSpPr txBox="1"/>
          <p:nvPr/>
        </p:nvSpPr>
        <p:spPr>
          <a:xfrm>
            <a:off x="7396514" y="1573087"/>
            <a:ext cx="2839239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dirty="0">
                <a:solidFill>
                  <a:srgbClr val="0070C0"/>
                </a:solidFill>
              </a:rPr>
              <a:t>The bottom 20% of households</a:t>
            </a:r>
          </a:p>
          <a:p>
            <a:r>
              <a:rPr lang="en-GB" sz="1400" b="1" dirty="0">
                <a:solidFill>
                  <a:srgbClr val="0070C0"/>
                </a:solidFill>
              </a:rPr>
              <a:t>spend 20+% of income on food</a:t>
            </a:r>
          </a:p>
          <a:p>
            <a:r>
              <a:rPr lang="en-GB" sz="1400" b="1" dirty="0">
                <a:solidFill>
                  <a:srgbClr val="0070C0"/>
                </a:solidFill>
              </a:rPr>
              <a:t>whereas the top 20% spend 5%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4762982-10CA-B1BC-4035-FA104F0155A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600785" y="42330"/>
            <a:ext cx="533004" cy="319802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ack and white logo&#10;&#10;AI-generated content may be incorrect.">
            <a:extLst>
              <a:ext uri="{FF2B5EF4-FFF2-40B4-BE49-F238E27FC236}">
                <a16:creationId xmlns:a16="http://schemas.microsoft.com/office/drawing/2014/main" id="{318B2C86-E973-5DD3-908A-8905539404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872" y="645271"/>
            <a:ext cx="704677" cy="239890"/>
          </a:xfrm>
          <a:prstGeom prst="rect">
            <a:avLst/>
          </a:prstGeom>
        </p:spPr>
      </p:pic>
      <p:pic>
        <p:nvPicPr>
          <p:cNvPr id="7" name="Picture 6" descr="A screenshot of a white and black text&#10;&#10;AI-generated content may be incorrect.">
            <a:extLst>
              <a:ext uri="{FF2B5EF4-FFF2-40B4-BE49-F238E27FC236}">
                <a16:creationId xmlns:a16="http://schemas.microsoft.com/office/drawing/2014/main" id="{5146F071-E071-7390-E3B1-AD527885E2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939" b="24356"/>
          <a:stretch/>
        </p:blipFill>
        <p:spPr>
          <a:xfrm>
            <a:off x="1769796" y="1269646"/>
            <a:ext cx="6799192" cy="813719"/>
          </a:xfrm>
          <a:prstGeom prst="rect">
            <a:avLst/>
          </a:prstGeom>
        </p:spPr>
      </p:pic>
      <p:pic>
        <p:nvPicPr>
          <p:cNvPr id="20" name="Picture 19" descr="A flag with a cross&#10;&#10;AI-generated content may be incorrect.">
            <a:extLst>
              <a:ext uri="{FF2B5EF4-FFF2-40B4-BE49-F238E27FC236}">
                <a16:creationId xmlns:a16="http://schemas.microsoft.com/office/drawing/2014/main" id="{82C90929-5512-8960-8370-88FF0989F4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584" y="152294"/>
            <a:ext cx="572596" cy="343558"/>
          </a:xfrm>
          <a:prstGeom prst="rect">
            <a:avLst/>
          </a:prstGeom>
        </p:spPr>
      </p:pic>
      <p:pic>
        <p:nvPicPr>
          <p:cNvPr id="22" name="Picture 21" descr="A green line graph with numbers&#10;&#10;AI-generated content may be incorrect.">
            <a:extLst>
              <a:ext uri="{FF2B5EF4-FFF2-40B4-BE49-F238E27FC236}">
                <a16:creationId xmlns:a16="http://schemas.microsoft.com/office/drawing/2014/main" id="{800DADAB-8EE2-E3EE-329D-12C5A29AA48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1" y="2215547"/>
            <a:ext cx="2807117" cy="2161803"/>
          </a:xfrm>
          <a:prstGeom prst="rect">
            <a:avLst/>
          </a:prstGeom>
        </p:spPr>
      </p:pic>
      <p:pic>
        <p:nvPicPr>
          <p:cNvPr id="4" name="Picture 3" descr="A group of red and blue letters&#10;&#10;AI-generated content may be incorrect.">
            <a:extLst>
              <a:ext uri="{FF2B5EF4-FFF2-40B4-BE49-F238E27FC236}">
                <a16:creationId xmlns:a16="http://schemas.microsoft.com/office/drawing/2014/main" id="{660FF02A-4408-A518-02EB-D0172920385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588" y="1705525"/>
            <a:ext cx="1057921" cy="347603"/>
          </a:xfrm>
          <a:prstGeom prst="rect">
            <a:avLst/>
          </a:prstGeom>
        </p:spPr>
      </p:pic>
      <p:pic>
        <p:nvPicPr>
          <p:cNvPr id="6" name="Picture 5" descr="A screenshot of a news article&#10;&#10;AI-generated content may be incorrect.">
            <a:extLst>
              <a:ext uri="{FF2B5EF4-FFF2-40B4-BE49-F238E27FC236}">
                <a16:creationId xmlns:a16="http://schemas.microsoft.com/office/drawing/2014/main" id="{FE4DBFC7-EA0A-627D-9059-E8D34865D3E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285"/>
          <a:stretch/>
        </p:blipFill>
        <p:spPr>
          <a:xfrm>
            <a:off x="7471217" y="3230529"/>
            <a:ext cx="4430915" cy="1012810"/>
          </a:xfrm>
          <a:prstGeom prst="rect">
            <a:avLst/>
          </a:prstGeom>
        </p:spPr>
      </p:pic>
      <p:pic>
        <p:nvPicPr>
          <p:cNvPr id="12" name="Picture 11" descr="A screenshot of a news article&#10;&#10;AI-generated content may be incorrect.">
            <a:extLst>
              <a:ext uri="{FF2B5EF4-FFF2-40B4-BE49-F238E27FC236}">
                <a16:creationId xmlns:a16="http://schemas.microsoft.com/office/drawing/2014/main" id="{677842F4-AA0D-3DCA-535A-C9E572978DF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4" t="56002" r="24666"/>
          <a:stretch/>
        </p:blipFill>
        <p:spPr>
          <a:xfrm>
            <a:off x="8758237" y="4348229"/>
            <a:ext cx="3187889" cy="1932109"/>
          </a:xfrm>
          <a:prstGeom prst="rect">
            <a:avLst/>
          </a:prstGeom>
        </p:spPr>
      </p:pic>
      <p:pic>
        <p:nvPicPr>
          <p:cNvPr id="14" name="Picture 13" descr="A green logo with white background&#10;&#10;AI-generated content may be incorrect.">
            <a:extLst>
              <a:ext uri="{FF2B5EF4-FFF2-40B4-BE49-F238E27FC236}">
                <a16:creationId xmlns:a16="http://schemas.microsoft.com/office/drawing/2014/main" id="{4D774842-2660-85AA-D2F3-DF2D3FCE192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6871" y="4319244"/>
            <a:ext cx="763009" cy="26102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F84FFEC0-0A76-D475-6B87-7587C1353AB5}"/>
              </a:ext>
            </a:extLst>
          </p:cNvPr>
          <p:cNvSpPr txBox="1"/>
          <p:nvPr/>
        </p:nvSpPr>
        <p:spPr>
          <a:xfrm>
            <a:off x="9372018" y="3900783"/>
            <a:ext cx="15712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dirty="0"/>
              <a:t>March 25</a:t>
            </a:r>
            <a:r>
              <a:rPr lang="en-GB" sz="1400" b="1" baseline="30000" dirty="0"/>
              <a:t>th</a:t>
            </a:r>
            <a:r>
              <a:rPr lang="en-GB" sz="1400" b="1" dirty="0"/>
              <a:t>, 2025</a:t>
            </a:r>
          </a:p>
        </p:txBody>
      </p:sp>
      <p:pic>
        <p:nvPicPr>
          <p:cNvPr id="19" name="Picture 18" descr="A screenshot of a store&#10;&#10;AI-generated content may be incorrect.">
            <a:extLst>
              <a:ext uri="{FF2B5EF4-FFF2-40B4-BE49-F238E27FC236}">
                <a16:creationId xmlns:a16="http://schemas.microsoft.com/office/drawing/2014/main" id="{E1DDFB9A-BB15-44B7-0808-93A9BF101FE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0" t="46454" r="7883" b="27238"/>
          <a:stretch/>
        </p:blipFill>
        <p:spPr>
          <a:xfrm>
            <a:off x="3834953" y="2189535"/>
            <a:ext cx="3277743" cy="2187815"/>
          </a:xfrm>
          <a:prstGeom prst="rect">
            <a:avLst/>
          </a:prstGeom>
        </p:spPr>
      </p:pic>
      <p:pic>
        <p:nvPicPr>
          <p:cNvPr id="21" name="Picture 20" descr="A black text on a white background&#10;&#10;AI-generated content may be incorrect.">
            <a:extLst>
              <a:ext uri="{FF2B5EF4-FFF2-40B4-BE49-F238E27FC236}">
                <a16:creationId xmlns:a16="http://schemas.microsoft.com/office/drawing/2014/main" id="{AD40F25C-C80A-E171-2B6B-652BE5907F3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3412" y="0"/>
            <a:ext cx="7772400" cy="114416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7C4D486D-FB22-192E-00CB-11433503D17B}"/>
              </a:ext>
            </a:extLst>
          </p:cNvPr>
          <p:cNvSpPr txBox="1"/>
          <p:nvPr/>
        </p:nvSpPr>
        <p:spPr>
          <a:xfrm>
            <a:off x="4943872" y="686534"/>
            <a:ext cx="14526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dirty="0"/>
              <a:t>April 10</a:t>
            </a:r>
            <a:r>
              <a:rPr lang="en-GB" sz="1400" b="1" baseline="30000" dirty="0"/>
              <a:t>th</a:t>
            </a:r>
            <a:r>
              <a:rPr lang="en-GB" sz="1400" b="1" dirty="0"/>
              <a:t>, 2025</a:t>
            </a:r>
          </a:p>
        </p:txBody>
      </p:sp>
      <p:pic>
        <p:nvPicPr>
          <p:cNvPr id="2" name="Picture 1" descr="A product in a package&#10;&#10;AI-generated content may be incorrect.">
            <a:extLst>
              <a:ext uri="{FF2B5EF4-FFF2-40B4-BE49-F238E27FC236}">
                <a16:creationId xmlns:a16="http://schemas.microsoft.com/office/drawing/2014/main" id="{6D95BEF0-E371-AC36-BE19-541C53CAECF2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t="46663"/>
          <a:stretch/>
        </p:blipFill>
        <p:spPr>
          <a:xfrm>
            <a:off x="4556742" y="5000281"/>
            <a:ext cx="1085031" cy="1358731"/>
          </a:xfrm>
          <a:prstGeom prst="rect">
            <a:avLst/>
          </a:prstGeom>
        </p:spPr>
      </p:pic>
      <p:pic>
        <p:nvPicPr>
          <p:cNvPr id="8" name="Picture 7" descr="A blue and orange sign with white text&#10;&#10;AI-generated content may be incorrect.">
            <a:extLst>
              <a:ext uri="{FF2B5EF4-FFF2-40B4-BE49-F238E27FC236}">
                <a16:creationId xmlns:a16="http://schemas.microsoft.com/office/drawing/2014/main" id="{932C1AF8-620C-1E39-2A1E-81B4476D3AD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956062" y="5515753"/>
            <a:ext cx="319088" cy="37227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0121A79-6619-8094-2859-229026CEAF1D}"/>
              </a:ext>
            </a:extLst>
          </p:cNvPr>
          <p:cNvSpPr txBox="1"/>
          <p:nvPr/>
        </p:nvSpPr>
        <p:spPr>
          <a:xfrm>
            <a:off x="2113723" y="6504926"/>
            <a:ext cx="79645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0070C0"/>
                </a:solidFill>
              </a:rPr>
              <a:t>UK Food Industry Competitive Environment Going Forward? BRUTAL! </a:t>
            </a:r>
          </a:p>
        </p:txBody>
      </p:sp>
      <p:pic>
        <p:nvPicPr>
          <p:cNvPr id="10" name="Picture 9" descr="A close up of a sign&#10;&#10;AI-generated content may be incorrect.">
            <a:extLst>
              <a:ext uri="{FF2B5EF4-FFF2-40B4-BE49-F238E27FC236}">
                <a16:creationId xmlns:a16="http://schemas.microsoft.com/office/drawing/2014/main" id="{781C614E-34A6-6B4D-BE10-ED01DD872945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 t="3562" b="42062"/>
          <a:stretch/>
        </p:blipFill>
        <p:spPr>
          <a:xfrm>
            <a:off x="203202" y="4580273"/>
            <a:ext cx="5140324" cy="373757"/>
          </a:xfrm>
          <a:prstGeom prst="rect">
            <a:avLst/>
          </a:prstGeom>
        </p:spPr>
      </p:pic>
      <p:pic>
        <p:nvPicPr>
          <p:cNvPr id="11" name="Picture 10" descr="A close up of a sign&#10;&#10;AI-generated content may be incorrect.">
            <a:extLst>
              <a:ext uri="{FF2B5EF4-FFF2-40B4-BE49-F238E27FC236}">
                <a16:creationId xmlns:a16="http://schemas.microsoft.com/office/drawing/2014/main" id="{60E9A59B-AFD3-6366-AF52-34CF597BDFC5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 l="3640" t="51191" r="63995" b="-2949"/>
          <a:stretch/>
        </p:blipFill>
        <p:spPr>
          <a:xfrm>
            <a:off x="5343526" y="4580274"/>
            <a:ext cx="1817804" cy="388724"/>
          </a:xfrm>
          <a:prstGeom prst="rect">
            <a:avLst/>
          </a:prstGeom>
        </p:spPr>
      </p:pic>
      <p:pic>
        <p:nvPicPr>
          <p:cNvPr id="15" name="Picture 14" descr="A person standing in front of a grocery shelf&#10;&#10;AI-generated content may be incorrect.">
            <a:extLst>
              <a:ext uri="{FF2B5EF4-FFF2-40B4-BE49-F238E27FC236}">
                <a16:creationId xmlns:a16="http://schemas.microsoft.com/office/drawing/2014/main" id="{B2BA2914-1F18-AD31-7B17-D226832C373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90287" y="5060372"/>
            <a:ext cx="1966228" cy="1403347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66CD8FC3-4AD5-CDEA-AE43-EBA241DC90C0}"/>
              </a:ext>
            </a:extLst>
          </p:cNvPr>
          <p:cNvSpPr txBox="1"/>
          <p:nvPr/>
        </p:nvSpPr>
        <p:spPr>
          <a:xfrm>
            <a:off x="2773364" y="5076530"/>
            <a:ext cx="12715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dirty="0">
                <a:solidFill>
                  <a:schemeClr val="bg1"/>
                </a:solidFill>
              </a:rPr>
              <a:t>April 17</a:t>
            </a:r>
            <a:r>
              <a:rPr lang="en-GB" sz="1200" b="1" baseline="30000" dirty="0">
                <a:solidFill>
                  <a:schemeClr val="bg1"/>
                </a:solidFill>
              </a:rPr>
              <a:t>th</a:t>
            </a:r>
            <a:r>
              <a:rPr lang="en-GB" sz="1200" b="1" dirty="0">
                <a:solidFill>
                  <a:schemeClr val="bg1"/>
                </a:solidFill>
              </a:rPr>
              <a:t>, 2025</a:t>
            </a:r>
          </a:p>
        </p:txBody>
      </p:sp>
      <p:pic>
        <p:nvPicPr>
          <p:cNvPr id="24" name="Picture 23" descr="A screenshot of a phone&#10;&#10;AI-generated content may be incorrect.">
            <a:extLst>
              <a:ext uri="{FF2B5EF4-FFF2-40B4-BE49-F238E27FC236}">
                <a16:creationId xmlns:a16="http://schemas.microsoft.com/office/drawing/2014/main" id="{12696F6A-A74F-6103-2BBE-5CDC7466BF44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 b="45000"/>
          <a:stretch/>
        </p:blipFill>
        <p:spPr>
          <a:xfrm>
            <a:off x="10162211" y="10015"/>
            <a:ext cx="1365293" cy="2424817"/>
          </a:xfrm>
          <a:prstGeom prst="rect">
            <a:avLst/>
          </a:prstGeom>
        </p:spPr>
      </p:pic>
      <p:pic>
        <p:nvPicPr>
          <p:cNvPr id="26" name="Picture 25" descr="A screenshot of a phone&#10;&#10;AI-generated content may be incorrect.">
            <a:extLst>
              <a:ext uri="{FF2B5EF4-FFF2-40B4-BE49-F238E27FC236}">
                <a16:creationId xmlns:a16="http://schemas.microsoft.com/office/drawing/2014/main" id="{9C114117-553B-EF79-572D-D25C6AF6E911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 t="95398" r="34035" b="335"/>
          <a:stretch/>
        </p:blipFill>
        <p:spPr>
          <a:xfrm>
            <a:off x="10157650" y="2421992"/>
            <a:ext cx="1400938" cy="292633"/>
          </a:xfrm>
          <a:prstGeom prst="rect">
            <a:avLst/>
          </a:prstGeom>
        </p:spPr>
      </p:pic>
      <p:pic>
        <p:nvPicPr>
          <p:cNvPr id="27" name="Picture 26" descr="A blue and orange sign with white text&#10;&#10;AI-generated content may be incorrect.">
            <a:extLst>
              <a:ext uri="{FF2B5EF4-FFF2-40B4-BE49-F238E27FC236}">
                <a16:creationId xmlns:a16="http://schemas.microsoft.com/office/drawing/2014/main" id="{7720AC2E-7D0F-45FD-8E6E-CDC79AFF586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616020" y="2083365"/>
            <a:ext cx="319088" cy="372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42531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BC2E5F-7759-E8F5-5397-4355A73515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345" name="Picture 2">
            <a:extLst>
              <a:ext uri="{FF2B5EF4-FFF2-40B4-BE49-F238E27FC236}">
                <a16:creationId xmlns:a16="http://schemas.microsoft.com/office/drawing/2014/main" id="{5B18ACDE-5783-DBBA-B9F6-103946996B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48550" y="0"/>
            <a:ext cx="4572000" cy="460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5347" name="TextBox 15">
            <a:extLst>
              <a:ext uri="{FF2B5EF4-FFF2-40B4-BE49-F238E27FC236}">
                <a16:creationId xmlns:a16="http://schemas.microsoft.com/office/drawing/2014/main" id="{9E16F4B0-5263-1ADD-3DF9-1B21D95BA7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68800" y="71438"/>
            <a:ext cx="455771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2000" b="1" dirty="0">
                <a:solidFill>
                  <a:schemeClr val="bg1"/>
                </a:solidFill>
              </a:rPr>
              <a:t>Meat for the “Haves” &amp; “Have Nots”</a:t>
            </a:r>
          </a:p>
        </p:txBody>
      </p:sp>
      <p:pic>
        <p:nvPicPr>
          <p:cNvPr id="185349" name="Picture 19">
            <a:extLst>
              <a:ext uri="{FF2B5EF4-FFF2-40B4-BE49-F238E27FC236}">
                <a16:creationId xmlns:a16="http://schemas.microsoft.com/office/drawing/2014/main" id="{075F3594-6F03-8880-1537-3A7179C156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601325" y="0"/>
            <a:ext cx="15906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5350" name="Picture 21">
            <a:extLst>
              <a:ext uri="{FF2B5EF4-FFF2-40B4-BE49-F238E27FC236}">
                <a16:creationId xmlns:a16="http://schemas.microsoft.com/office/drawing/2014/main" id="{6198DDAE-8B77-E57C-41D3-F9C49DEC4E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2076" y="14771"/>
            <a:ext cx="960437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5354" name="Picture 2">
            <a:extLst>
              <a:ext uri="{FF2B5EF4-FFF2-40B4-BE49-F238E27FC236}">
                <a16:creationId xmlns:a16="http://schemas.microsoft.com/office/drawing/2014/main" id="{F713CB95-C25F-1998-C3F1-F27AE4D78B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21875" y="4591050"/>
            <a:ext cx="2165350" cy="1649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37" name="TextBox 1">
            <a:extLst>
              <a:ext uri="{FF2B5EF4-FFF2-40B4-BE49-F238E27FC236}">
                <a16:creationId xmlns:a16="http://schemas.microsoft.com/office/drawing/2014/main" id="{62FF0E47-19AE-58B3-58B1-E03EFED767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25138" y="5513388"/>
            <a:ext cx="1438275" cy="430212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defRPr/>
            </a:pPr>
            <a:r>
              <a:rPr lang="en-US" altLang="en-US" sz="1050" b="1" dirty="0">
                <a:solidFill>
                  <a:srgbClr val="FF0000"/>
                </a:solidFill>
              </a:rPr>
              <a:t>Security-Protected</a:t>
            </a:r>
          </a:p>
          <a:p>
            <a:pPr>
              <a:defRPr/>
            </a:pPr>
            <a:r>
              <a:rPr lang="en-US" altLang="en-US" sz="1050" b="1" dirty="0">
                <a:solidFill>
                  <a:srgbClr val="FF0000"/>
                </a:solidFill>
              </a:rPr>
              <a:t>          Lamb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2B70987-6ACA-A25F-38BE-E2228298A93F}"/>
              </a:ext>
            </a:extLst>
          </p:cNvPr>
          <p:cNvSpPr txBox="1"/>
          <p:nvPr/>
        </p:nvSpPr>
        <p:spPr>
          <a:xfrm>
            <a:off x="95904" y="2131545"/>
            <a:ext cx="2108269" cy="286232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600" b="1" dirty="0">
                <a:solidFill>
                  <a:schemeClr val="accent3"/>
                </a:solidFill>
              </a:rPr>
              <a:t>Lamb</a:t>
            </a:r>
          </a:p>
          <a:p>
            <a:pPr>
              <a:defRPr/>
            </a:pPr>
            <a:r>
              <a:rPr lang="en-US" sz="3600" b="1" dirty="0">
                <a:solidFill>
                  <a:schemeClr val="accent3"/>
                </a:solidFill>
              </a:rPr>
              <a:t>Beef</a:t>
            </a:r>
          </a:p>
          <a:p>
            <a:pPr>
              <a:defRPr/>
            </a:pPr>
            <a:r>
              <a:rPr lang="en-US" sz="3600" b="1" dirty="0">
                <a:solidFill>
                  <a:schemeClr val="accent3"/>
                </a:solidFill>
              </a:rPr>
              <a:t>Fish</a:t>
            </a:r>
          </a:p>
          <a:p>
            <a:pPr>
              <a:defRPr/>
            </a:pPr>
            <a:r>
              <a:rPr lang="en-US" sz="3600" b="1" dirty="0">
                <a:solidFill>
                  <a:schemeClr val="accent3"/>
                </a:solidFill>
              </a:rPr>
              <a:t>Pork</a:t>
            </a:r>
          </a:p>
          <a:p>
            <a:pPr>
              <a:defRPr/>
            </a:pPr>
            <a:r>
              <a:rPr lang="en-US" sz="3600" b="1" dirty="0">
                <a:solidFill>
                  <a:schemeClr val="accent3"/>
                </a:solidFill>
              </a:rPr>
              <a:t>Chicken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F59E033-8773-6D56-BCC0-15D69D0F8F13}"/>
              </a:ext>
            </a:extLst>
          </p:cNvPr>
          <p:cNvSpPr txBox="1"/>
          <p:nvPr/>
        </p:nvSpPr>
        <p:spPr>
          <a:xfrm>
            <a:off x="194652" y="1524538"/>
            <a:ext cx="2821606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 b="1" i="1" dirty="0">
                <a:solidFill>
                  <a:schemeClr val="accent3"/>
                </a:solidFill>
              </a:rPr>
              <a:t>Price Hierarchy</a:t>
            </a:r>
          </a:p>
        </p:txBody>
      </p:sp>
      <p:pic>
        <p:nvPicPr>
          <p:cNvPr id="185362" name="Picture 12">
            <a:extLst>
              <a:ext uri="{FF2B5EF4-FFF2-40B4-BE49-F238E27FC236}">
                <a16:creationId xmlns:a16="http://schemas.microsoft.com/office/drawing/2014/main" id="{DAFBDD55-E3DB-A3CF-75B3-713EF03646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60102" y="2694934"/>
            <a:ext cx="569912" cy="158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9B4E004-8A70-4D2C-B9FB-16D2A51C67F0}"/>
              </a:ext>
            </a:extLst>
          </p:cNvPr>
          <p:cNvSpPr txBox="1"/>
          <p:nvPr/>
        </p:nvSpPr>
        <p:spPr>
          <a:xfrm>
            <a:off x="3280386" y="2567976"/>
            <a:ext cx="26000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£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1F979E3-0DB2-FEA1-3F5B-6267D2909C60}"/>
              </a:ext>
            </a:extLst>
          </p:cNvPr>
          <p:cNvSpPr txBox="1"/>
          <p:nvPr/>
        </p:nvSpPr>
        <p:spPr>
          <a:xfrm>
            <a:off x="392237" y="5077654"/>
            <a:ext cx="3129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  </a:t>
            </a:r>
            <a:endParaRPr lang="en-US" sz="2800" b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03289D4-665D-F68E-438B-6F37C1079A76}"/>
              </a:ext>
            </a:extLst>
          </p:cNvPr>
          <p:cNvSpPr txBox="1"/>
          <p:nvPr/>
        </p:nvSpPr>
        <p:spPr>
          <a:xfrm>
            <a:off x="743238" y="704845"/>
            <a:ext cx="58178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Do You Want to Pay £3 or £66 per Kg.?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D537F0D-B1BA-866B-02FE-7A68402C353D}"/>
              </a:ext>
            </a:extLst>
          </p:cNvPr>
          <p:cNvSpPr txBox="1"/>
          <p:nvPr/>
        </p:nvSpPr>
        <p:spPr>
          <a:xfrm>
            <a:off x="2968800" y="6478785"/>
            <a:ext cx="31948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0070C0"/>
                </a:solidFill>
              </a:rPr>
              <a:t> Chicken and Lamb: April 20</a:t>
            </a:r>
            <a:r>
              <a:rPr lang="en-US" sz="1400" b="1" baseline="30000" dirty="0">
                <a:solidFill>
                  <a:srgbClr val="0070C0"/>
                </a:solidFill>
              </a:rPr>
              <a:t>th</a:t>
            </a:r>
            <a:r>
              <a:rPr lang="en-US" sz="1400" b="1" dirty="0">
                <a:solidFill>
                  <a:srgbClr val="0070C0"/>
                </a:solidFill>
              </a:rPr>
              <a:t>, 2025</a:t>
            </a:r>
          </a:p>
        </p:txBody>
      </p:sp>
      <p:pic>
        <p:nvPicPr>
          <p:cNvPr id="7" name="Picture 6" descr="A screenshot of a phone&#10;&#10;Description automatically generated">
            <a:extLst>
              <a:ext uri="{FF2B5EF4-FFF2-40B4-BE49-F238E27FC236}">
                <a16:creationId xmlns:a16="http://schemas.microsoft.com/office/drawing/2014/main" id="{0103229B-8293-CDF1-3E37-7454513B18E5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48550" y="2821892"/>
            <a:ext cx="1851731" cy="4036108"/>
          </a:xfrm>
          <a:prstGeom prst="rect">
            <a:avLst/>
          </a:prstGeom>
        </p:spPr>
      </p:pic>
      <p:pic>
        <p:nvPicPr>
          <p:cNvPr id="8" name="Picture 7" descr="A close-up of a logo&#10;&#10;AI-generated content may be incorrect.">
            <a:extLst>
              <a:ext uri="{FF2B5EF4-FFF2-40B4-BE49-F238E27FC236}">
                <a16:creationId xmlns:a16="http://schemas.microsoft.com/office/drawing/2014/main" id="{FD6365E4-3F30-6666-4AE4-EA95F529259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74056" y="98781"/>
            <a:ext cx="1473200" cy="406400"/>
          </a:xfrm>
          <a:prstGeom prst="rect">
            <a:avLst/>
          </a:prstGeom>
        </p:spPr>
      </p:pic>
      <p:pic>
        <p:nvPicPr>
          <p:cNvPr id="16" name="Picture 15" descr="A screenshot of a phone&#10;&#10;AI-generated content may be incorrect.">
            <a:extLst>
              <a:ext uri="{FF2B5EF4-FFF2-40B4-BE49-F238E27FC236}">
                <a16:creationId xmlns:a16="http://schemas.microsoft.com/office/drawing/2014/main" id="{E14F57EA-6036-A025-0DEE-B92D7CCB886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337738" y="1492140"/>
            <a:ext cx="2016973" cy="4768330"/>
          </a:xfrm>
          <a:prstGeom prst="rect">
            <a:avLst/>
          </a:prstGeom>
        </p:spPr>
      </p:pic>
      <p:pic>
        <p:nvPicPr>
          <p:cNvPr id="18" name="Picture 17" descr="A product in a package&#10;&#10;AI-generated content may be incorrect.">
            <a:extLst>
              <a:ext uri="{FF2B5EF4-FFF2-40B4-BE49-F238E27FC236}">
                <a16:creationId xmlns:a16="http://schemas.microsoft.com/office/drawing/2014/main" id="{46884F83-CDE3-1C98-3AAA-84E2814B76A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133628" y="1488137"/>
            <a:ext cx="2032660" cy="4772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50096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helf with meat in it&#10;&#10;Description automatically generated">
            <a:extLst>
              <a:ext uri="{FF2B5EF4-FFF2-40B4-BE49-F238E27FC236}">
                <a16:creationId xmlns:a16="http://schemas.microsoft.com/office/drawing/2014/main" id="{07511DD1-D16D-61C9-9739-931726E190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3850" y="237067"/>
            <a:ext cx="3454400" cy="2590800"/>
          </a:xfrm>
          <a:prstGeom prst="rect">
            <a:avLst/>
          </a:prstGeom>
        </p:spPr>
      </p:pic>
      <p:pic>
        <p:nvPicPr>
          <p:cNvPr id="5" name="Picture 4" descr="A shelf with meat in it&#10;&#10;Description automatically generated">
            <a:extLst>
              <a:ext uri="{FF2B5EF4-FFF2-40B4-BE49-F238E27FC236}">
                <a16:creationId xmlns:a16="http://schemas.microsoft.com/office/drawing/2014/main" id="{CC6DADE4-25D3-10B0-3B6A-6AFF1600CD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76900" y="237067"/>
            <a:ext cx="1974850" cy="2633133"/>
          </a:xfrm>
          <a:prstGeom prst="rect">
            <a:avLst/>
          </a:prstGeom>
        </p:spPr>
      </p:pic>
      <p:pic>
        <p:nvPicPr>
          <p:cNvPr id="7" name="Picture 6" descr="A shelf with food in it&#10;&#10;Description automatically generated">
            <a:extLst>
              <a:ext uri="{FF2B5EF4-FFF2-40B4-BE49-F238E27FC236}">
                <a16:creationId xmlns:a16="http://schemas.microsoft.com/office/drawing/2014/main" id="{84F757AA-0988-DB81-1A32-5D1747E2C7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57113" y="3187700"/>
            <a:ext cx="3557061" cy="2667796"/>
          </a:xfrm>
          <a:prstGeom prst="rect">
            <a:avLst/>
          </a:prstGeom>
        </p:spPr>
      </p:pic>
      <p:pic>
        <p:nvPicPr>
          <p:cNvPr id="9" name="Picture 8" descr="A shelf with food on it&#10;&#10;Description automatically generated">
            <a:extLst>
              <a:ext uri="{FF2B5EF4-FFF2-40B4-BE49-F238E27FC236}">
                <a16:creationId xmlns:a16="http://schemas.microsoft.com/office/drawing/2014/main" id="{02018245-A283-DB42-5E13-647D25A195F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59775" y="237068"/>
            <a:ext cx="3454400" cy="2590800"/>
          </a:xfrm>
          <a:prstGeom prst="rect">
            <a:avLst/>
          </a:prstGeom>
        </p:spPr>
      </p:pic>
      <p:pic>
        <p:nvPicPr>
          <p:cNvPr id="13" name="Picture 12" descr="A shelf of meat in a store&#10;&#10;Description automatically generated">
            <a:extLst>
              <a:ext uri="{FF2B5EF4-FFF2-40B4-BE49-F238E27FC236}">
                <a16:creationId xmlns:a16="http://schemas.microsoft.com/office/drawing/2014/main" id="{DCC81C19-C79E-CF53-ECD9-824987E32B1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7400" y="3145366"/>
            <a:ext cx="3510845" cy="2633134"/>
          </a:xfrm>
          <a:prstGeom prst="rect">
            <a:avLst/>
          </a:prstGeom>
        </p:spPr>
      </p:pic>
      <p:pic>
        <p:nvPicPr>
          <p:cNvPr id="15" name="Picture 14" descr="A shelf of sausages in a store&#10;&#10;Description automatically generated">
            <a:extLst>
              <a:ext uri="{FF2B5EF4-FFF2-40B4-BE49-F238E27FC236}">
                <a16:creationId xmlns:a16="http://schemas.microsoft.com/office/drawing/2014/main" id="{F6C8D540-A17A-155D-85CC-8612CDDB36F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22256" y="3145365"/>
            <a:ext cx="3510847" cy="2633135"/>
          </a:xfrm>
          <a:prstGeom prst="rect">
            <a:avLst/>
          </a:prstGeom>
        </p:spPr>
      </p:pic>
      <p:pic>
        <p:nvPicPr>
          <p:cNvPr id="4098" name="Picture 2" descr="Tesco Extra | Logopedia | Fandom">
            <a:extLst>
              <a:ext uri="{FF2B5EF4-FFF2-40B4-BE49-F238E27FC236}">
                <a16:creationId xmlns:a16="http://schemas.microsoft.com/office/drawing/2014/main" id="{78B65027-C9FC-2995-973A-7A46D88EFE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00" y="948267"/>
            <a:ext cx="1143000" cy="785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 descr="A flag with a cross&#10;&#10;Description automatically generated">
            <a:extLst>
              <a:ext uri="{FF2B5EF4-FFF2-40B4-BE49-F238E27FC236}">
                <a16:creationId xmlns:a16="http://schemas.microsoft.com/office/drawing/2014/main" id="{A688145C-CA76-3ACC-A9B8-E175CD3FEE8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77825" y="192405"/>
            <a:ext cx="819150" cy="49149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4344E1C-892E-7CA5-8A94-5FD63614CB1D}"/>
              </a:ext>
            </a:extLst>
          </p:cNvPr>
          <p:cNvSpPr txBox="1"/>
          <p:nvPr/>
        </p:nvSpPr>
        <p:spPr>
          <a:xfrm>
            <a:off x="-95770" y="6420877"/>
            <a:ext cx="104472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070C0"/>
                </a:solidFill>
              </a:rPr>
              <a:t>Join me on a walk around a “please upgrade me” Tesco Extra in Barnstaple, Devon. </a:t>
            </a:r>
          </a:p>
        </p:txBody>
      </p:sp>
    </p:spTree>
    <p:extLst>
      <p:ext uri="{BB962C8B-B14F-4D97-AF65-F5344CB8AC3E}">
        <p14:creationId xmlns:p14="http://schemas.microsoft.com/office/powerpoint/2010/main" val="18401616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helf with meat on it&#10;&#10;Description automatically generated">
            <a:extLst>
              <a:ext uri="{FF2B5EF4-FFF2-40B4-BE49-F238E27FC236}">
                <a16:creationId xmlns:a16="http://schemas.microsoft.com/office/drawing/2014/main" id="{06F01C51-7B66-C972-B851-C1621E98A3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900" y="1270000"/>
            <a:ext cx="5003800" cy="3752850"/>
          </a:xfrm>
          <a:prstGeom prst="rect">
            <a:avLst/>
          </a:prstGeom>
        </p:spPr>
      </p:pic>
      <p:pic>
        <p:nvPicPr>
          <p:cNvPr id="7" name="Picture 6" descr="A shelf with food on it&#10;&#10;Description automatically generated">
            <a:extLst>
              <a:ext uri="{FF2B5EF4-FFF2-40B4-BE49-F238E27FC236}">
                <a16:creationId xmlns:a16="http://schemas.microsoft.com/office/drawing/2014/main" id="{7EB5DB3A-9370-94FA-4FB6-664F03CCDA7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490"/>
          <a:stretch/>
        </p:blipFill>
        <p:spPr>
          <a:xfrm>
            <a:off x="5335745" y="1219200"/>
            <a:ext cx="2741457" cy="4152900"/>
          </a:xfrm>
          <a:prstGeom prst="rect">
            <a:avLst/>
          </a:prstGeom>
        </p:spPr>
      </p:pic>
      <p:pic>
        <p:nvPicPr>
          <p:cNvPr id="11" name="Picture 10" descr="A shelf with food on it&#10;&#10;Description automatically generated">
            <a:extLst>
              <a:ext uri="{FF2B5EF4-FFF2-40B4-BE49-F238E27FC236}">
                <a16:creationId xmlns:a16="http://schemas.microsoft.com/office/drawing/2014/main" id="{54501D0D-61E0-5FEB-329B-A83991EEABB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664" r="50490"/>
          <a:stretch/>
        </p:blipFill>
        <p:spPr>
          <a:xfrm>
            <a:off x="8636000" y="1111250"/>
            <a:ext cx="3186014" cy="4552950"/>
          </a:xfrm>
          <a:prstGeom prst="rect">
            <a:avLst/>
          </a:prstGeom>
        </p:spPr>
      </p:pic>
      <p:pic>
        <p:nvPicPr>
          <p:cNvPr id="3074" name="Picture 2" descr="Tesco Extra | Logopedia | Fandom">
            <a:extLst>
              <a:ext uri="{FF2B5EF4-FFF2-40B4-BE49-F238E27FC236}">
                <a16:creationId xmlns:a16="http://schemas.microsoft.com/office/drawing/2014/main" id="{E40AFD5C-5E16-3FB0-EE45-502547F1B4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6473" y="192405"/>
            <a:ext cx="1034627" cy="710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A flag with a cross&#10;&#10;Description automatically generated">
            <a:extLst>
              <a:ext uri="{FF2B5EF4-FFF2-40B4-BE49-F238E27FC236}">
                <a16:creationId xmlns:a16="http://schemas.microsoft.com/office/drawing/2014/main" id="{9E42EAC2-B554-40C9-9B42-F156298D390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7825" y="192405"/>
            <a:ext cx="819150" cy="491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406255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helf with food on it&#10;&#10;Description automatically generated">
            <a:extLst>
              <a:ext uri="{FF2B5EF4-FFF2-40B4-BE49-F238E27FC236}">
                <a16:creationId xmlns:a16="http://schemas.microsoft.com/office/drawing/2014/main" id="{06A5EC17-B5C1-C886-8709-90B5925D13F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0980"/>
          <a:stretch/>
        </p:blipFill>
        <p:spPr>
          <a:xfrm>
            <a:off x="571500" y="1320800"/>
            <a:ext cx="2540000" cy="3886200"/>
          </a:xfrm>
          <a:prstGeom prst="rect">
            <a:avLst/>
          </a:prstGeom>
        </p:spPr>
      </p:pic>
      <p:pic>
        <p:nvPicPr>
          <p:cNvPr id="7" name="Picture 6" descr="A shelf with food on it&#10;&#10;Description automatically generated">
            <a:extLst>
              <a:ext uri="{FF2B5EF4-FFF2-40B4-BE49-F238E27FC236}">
                <a16:creationId xmlns:a16="http://schemas.microsoft.com/office/drawing/2014/main" id="{5FA4D761-7B10-3F0D-8D0C-3D9FC150059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955"/>
          <a:stretch/>
        </p:blipFill>
        <p:spPr>
          <a:xfrm>
            <a:off x="3785894" y="1422400"/>
            <a:ext cx="4457700" cy="3632200"/>
          </a:xfrm>
          <a:prstGeom prst="rect">
            <a:avLst/>
          </a:prstGeom>
        </p:spPr>
      </p:pic>
      <p:pic>
        <p:nvPicPr>
          <p:cNvPr id="9" name="Picture 8" descr="A shelf with food on it&#10;&#10;Description automatically generated">
            <a:extLst>
              <a:ext uri="{FF2B5EF4-FFF2-40B4-BE49-F238E27FC236}">
                <a16:creationId xmlns:a16="http://schemas.microsoft.com/office/drawing/2014/main" id="{9E09D075-255B-5CD6-A76A-D4B55F7502F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817" t="2614"/>
          <a:stretch/>
        </p:blipFill>
        <p:spPr>
          <a:xfrm>
            <a:off x="8610600" y="1117600"/>
            <a:ext cx="2890543" cy="4292600"/>
          </a:xfrm>
          <a:prstGeom prst="rect">
            <a:avLst/>
          </a:prstGeom>
        </p:spPr>
      </p:pic>
      <p:pic>
        <p:nvPicPr>
          <p:cNvPr id="1026" name="Picture 2" descr="Tesco Extra | Logopedia | Fandom">
            <a:extLst>
              <a:ext uri="{FF2B5EF4-FFF2-40B4-BE49-F238E27FC236}">
                <a16:creationId xmlns:a16="http://schemas.microsoft.com/office/drawing/2014/main" id="{E3B6D8DC-FCC4-794C-B213-A8FF802D37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1300" y="177800"/>
            <a:ext cx="1257300" cy="863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A flag with a cross&#10;&#10;Description automatically generated">
            <a:extLst>
              <a:ext uri="{FF2B5EF4-FFF2-40B4-BE49-F238E27FC236}">
                <a16:creationId xmlns:a16="http://schemas.microsoft.com/office/drawing/2014/main" id="{CDF8ED9A-9A2D-A014-C7C2-11A09F98A33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7825" y="192405"/>
            <a:ext cx="819150" cy="491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6531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1A6573-9002-4191-4DD9-8D653996E1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-up of a logo&#10;&#10;Description automatically generated">
            <a:extLst>
              <a:ext uri="{FF2B5EF4-FFF2-40B4-BE49-F238E27FC236}">
                <a16:creationId xmlns:a16="http://schemas.microsoft.com/office/drawing/2014/main" id="{B98FBDF1-E2EE-2762-B106-55B38D8914D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869" y="6353848"/>
            <a:ext cx="1276350" cy="4318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6635D8D-7AFB-AD39-DE91-5C5E710FC8C7}"/>
              </a:ext>
            </a:extLst>
          </p:cNvPr>
          <p:cNvSpPr txBox="1"/>
          <p:nvPr/>
        </p:nvSpPr>
        <p:spPr>
          <a:xfrm>
            <a:off x="421674" y="62768"/>
            <a:ext cx="1089824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   In March, 2025, The FAO Global Food Price Index was 7% Higher than a Year Previous.</a:t>
            </a:r>
          </a:p>
          <a:p>
            <a:r>
              <a:rPr lang="en-US" sz="2000" b="1" dirty="0">
                <a:solidFill>
                  <a:schemeClr val="bg1"/>
                </a:solidFill>
              </a:rPr>
              <a:t>    What’s Vexing Consumers is that Global Food Prices are 34% Higher than Pre-Covid</a:t>
            </a:r>
          </a:p>
          <a:p>
            <a:r>
              <a:rPr lang="en-US" sz="2000" b="1" dirty="0">
                <a:solidFill>
                  <a:schemeClr val="bg1"/>
                </a:solidFill>
              </a:rPr>
              <a:t>                         But, Their Household Incomes haven’t Seen a Similar Rise!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0E2BD5B-14DF-F258-9500-6428477BB966}"/>
              </a:ext>
            </a:extLst>
          </p:cNvPr>
          <p:cNvSpPr txBox="1"/>
          <p:nvPr/>
        </p:nvSpPr>
        <p:spPr>
          <a:xfrm>
            <a:off x="1847528" y="6438943"/>
            <a:ext cx="219989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0070C0"/>
                </a:solidFill>
              </a:rPr>
              <a:t>Source: FAO  April 4</a:t>
            </a:r>
            <a:r>
              <a:rPr lang="en-US" sz="1200" b="1" baseline="30000" dirty="0">
                <a:solidFill>
                  <a:srgbClr val="0070C0"/>
                </a:solidFill>
              </a:rPr>
              <a:t>th</a:t>
            </a:r>
            <a:r>
              <a:rPr lang="en-US" sz="1200" b="1" dirty="0">
                <a:solidFill>
                  <a:srgbClr val="0070C0"/>
                </a:solidFill>
              </a:rPr>
              <a:t>, 2025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B52BC9A-039E-B6D1-B14D-9FE3EB121C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044" y="1210743"/>
            <a:ext cx="10516993" cy="5055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580844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shelf of food in a store&#10;&#10;Description automatically generated">
            <a:extLst>
              <a:ext uri="{FF2B5EF4-FFF2-40B4-BE49-F238E27FC236}">
                <a16:creationId xmlns:a16="http://schemas.microsoft.com/office/drawing/2014/main" id="{DC2B54E4-51D1-40C7-79EB-971868705B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942" y="1574006"/>
            <a:ext cx="5843058" cy="4382294"/>
          </a:xfrm>
          <a:prstGeom prst="rect">
            <a:avLst/>
          </a:prstGeom>
        </p:spPr>
      </p:pic>
      <p:pic>
        <p:nvPicPr>
          <p:cNvPr id="11" name="Picture 10" descr="A shelf with food on it&#10;&#10;Description automatically generated">
            <a:extLst>
              <a:ext uri="{FF2B5EF4-FFF2-40B4-BE49-F238E27FC236}">
                <a16:creationId xmlns:a16="http://schemas.microsoft.com/office/drawing/2014/main" id="{F50B0488-D9D1-57D2-1734-D3BB3977DA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2615" y="683895"/>
            <a:ext cx="5596443" cy="4197332"/>
          </a:xfrm>
          <a:prstGeom prst="rect">
            <a:avLst/>
          </a:prstGeom>
        </p:spPr>
      </p:pic>
      <p:pic>
        <p:nvPicPr>
          <p:cNvPr id="12" name="Picture 11" descr="A flag with a cross&#10;&#10;Description automatically generated">
            <a:extLst>
              <a:ext uri="{FF2B5EF4-FFF2-40B4-BE49-F238E27FC236}">
                <a16:creationId xmlns:a16="http://schemas.microsoft.com/office/drawing/2014/main" id="{EAB122DB-B5DE-C618-8141-F2C4D57135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7825" y="192405"/>
            <a:ext cx="819150" cy="491490"/>
          </a:xfrm>
          <a:prstGeom prst="rect">
            <a:avLst/>
          </a:prstGeom>
        </p:spPr>
      </p:pic>
      <p:pic>
        <p:nvPicPr>
          <p:cNvPr id="13" name="Picture 2" descr="Tesco Extra | Logopedia | Fandom">
            <a:extLst>
              <a:ext uri="{FF2B5EF4-FFF2-40B4-BE49-F238E27FC236}">
                <a16:creationId xmlns:a16="http://schemas.microsoft.com/office/drawing/2014/main" id="{E6EBA63D-82BA-FB01-CE12-EA43FE7304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9186" y="205105"/>
            <a:ext cx="869103" cy="597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46A8EFF-1D8F-91DF-752A-448652805170}"/>
              </a:ext>
            </a:extLst>
          </p:cNvPr>
          <p:cNvSpPr txBox="1"/>
          <p:nvPr/>
        </p:nvSpPr>
        <p:spPr>
          <a:xfrm>
            <a:off x="3638551" y="326527"/>
            <a:ext cx="13773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Meal Deals</a:t>
            </a:r>
          </a:p>
        </p:txBody>
      </p:sp>
    </p:spTree>
    <p:extLst>
      <p:ext uri="{BB962C8B-B14F-4D97-AF65-F5344CB8AC3E}">
        <p14:creationId xmlns:p14="http://schemas.microsoft.com/office/powerpoint/2010/main" val="307696383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esco Extra | Logopedia | Fandom">
            <a:extLst>
              <a:ext uri="{FF2B5EF4-FFF2-40B4-BE49-F238E27FC236}">
                <a16:creationId xmlns:a16="http://schemas.microsoft.com/office/drawing/2014/main" id="{E3B6D8DC-FCC4-794C-B213-A8FF802D37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1300" y="177800"/>
            <a:ext cx="1257300" cy="863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A flag with a cross&#10;&#10;Description automatically generated">
            <a:extLst>
              <a:ext uri="{FF2B5EF4-FFF2-40B4-BE49-F238E27FC236}">
                <a16:creationId xmlns:a16="http://schemas.microsoft.com/office/drawing/2014/main" id="{CDF8ED9A-9A2D-A014-C7C2-11A09F98A3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7825" y="192405"/>
            <a:ext cx="819150" cy="491490"/>
          </a:xfrm>
          <a:prstGeom prst="rect">
            <a:avLst/>
          </a:prstGeom>
        </p:spPr>
      </p:pic>
      <p:pic>
        <p:nvPicPr>
          <p:cNvPr id="4" name="Picture 3" descr="A shelf with food on it&#10;&#10;Description automatically generated">
            <a:extLst>
              <a:ext uri="{FF2B5EF4-FFF2-40B4-BE49-F238E27FC236}">
                <a16:creationId xmlns:a16="http://schemas.microsoft.com/office/drawing/2014/main" id="{36FF75A8-77BD-AE9F-05FC-320FC41FA30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8292"/>
          <a:stretch/>
        </p:blipFill>
        <p:spPr>
          <a:xfrm>
            <a:off x="139700" y="1860548"/>
            <a:ext cx="2114550" cy="3067050"/>
          </a:xfrm>
          <a:prstGeom prst="rect">
            <a:avLst/>
          </a:prstGeom>
        </p:spPr>
      </p:pic>
      <p:pic>
        <p:nvPicPr>
          <p:cNvPr id="6" name="Picture 5" descr="Shelves of food on shelves in a store&#10;&#10;Description automatically generated">
            <a:extLst>
              <a:ext uri="{FF2B5EF4-FFF2-40B4-BE49-F238E27FC236}">
                <a16:creationId xmlns:a16="http://schemas.microsoft.com/office/drawing/2014/main" id="{42E50C2C-7E82-7102-C71C-41B6940AF26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52169" y="2074860"/>
            <a:ext cx="3517901" cy="2638425"/>
          </a:xfrm>
          <a:prstGeom prst="rect">
            <a:avLst/>
          </a:prstGeom>
        </p:spPr>
      </p:pic>
      <p:pic>
        <p:nvPicPr>
          <p:cNvPr id="11" name="Picture 10" descr="A shelf with food on it&#10;&#10;Description automatically generated">
            <a:extLst>
              <a:ext uri="{FF2B5EF4-FFF2-40B4-BE49-F238E27FC236}">
                <a16:creationId xmlns:a16="http://schemas.microsoft.com/office/drawing/2014/main" id="{FE62FDE1-5A34-1F3C-2881-D4D6219974C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78850" y="2074861"/>
            <a:ext cx="3517900" cy="2638425"/>
          </a:xfrm>
          <a:prstGeom prst="rect">
            <a:avLst/>
          </a:prstGeom>
        </p:spPr>
      </p:pic>
      <p:pic>
        <p:nvPicPr>
          <p:cNvPr id="13" name="Picture 12" descr="A shelf with food on it&#10;&#10;Description automatically generated">
            <a:extLst>
              <a:ext uri="{FF2B5EF4-FFF2-40B4-BE49-F238E27FC236}">
                <a16:creationId xmlns:a16="http://schemas.microsoft.com/office/drawing/2014/main" id="{423DFC25-AEED-1FA3-924A-7CEC3E33EEA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5196" r="52614"/>
          <a:stretch/>
        </p:blipFill>
        <p:spPr>
          <a:xfrm>
            <a:off x="2484967" y="1659572"/>
            <a:ext cx="2358423" cy="353885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A2D3D96-8205-FDA7-956C-5BE322638731}"/>
              </a:ext>
            </a:extLst>
          </p:cNvPr>
          <p:cNvSpPr txBox="1"/>
          <p:nvPr/>
        </p:nvSpPr>
        <p:spPr>
          <a:xfrm>
            <a:off x="2567268" y="5585572"/>
            <a:ext cx="60115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chemeClr val="bg1"/>
                </a:solidFill>
              </a:rPr>
              <a:t>Food Retail and Food Service Converge</a:t>
            </a:r>
          </a:p>
        </p:txBody>
      </p:sp>
    </p:spTree>
    <p:extLst>
      <p:ext uri="{BB962C8B-B14F-4D97-AF65-F5344CB8AC3E}">
        <p14:creationId xmlns:p14="http://schemas.microsoft.com/office/powerpoint/2010/main" val="397965424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8334F5-131E-3D33-5D40-CCC517CF08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een and white logo&#10;&#10;Description automatically generated">
            <a:extLst>
              <a:ext uri="{FF2B5EF4-FFF2-40B4-BE49-F238E27FC236}">
                <a16:creationId xmlns:a16="http://schemas.microsoft.com/office/drawing/2014/main" id="{FEEA75C6-88BC-7169-7DD1-B8F6AECC3E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44" y="188640"/>
            <a:ext cx="1873498" cy="47043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FCC4D95-6FAC-D9A2-79A7-57BCDC928B45}"/>
              </a:ext>
            </a:extLst>
          </p:cNvPr>
          <p:cNvSpPr txBox="1"/>
          <p:nvPr/>
        </p:nvSpPr>
        <p:spPr>
          <a:xfrm>
            <a:off x="166743" y="6424947"/>
            <a:ext cx="609845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rgbClr val="0070C0"/>
                </a:solidFill>
              </a:rPr>
              <a:t>Monmouth, November 9</a:t>
            </a:r>
            <a:r>
              <a:rPr lang="en-US" sz="1400" b="1" baseline="30000" dirty="0">
                <a:solidFill>
                  <a:srgbClr val="0070C0"/>
                </a:solidFill>
              </a:rPr>
              <a:t>th</a:t>
            </a:r>
            <a:r>
              <a:rPr lang="en-US" sz="1400" b="1" dirty="0">
                <a:solidFill>
                  <a:srgbClr val="0070C0"/>
                </a:solidFill>
              </a:rPr>
              <a:t>, 2024</a:t>
            </a:r>
          </a:p>
        </p:txBody>
      </p:sp>
      <p:pic>
        <p:nvPicPr>
          <p:cNvPr id="1026" name="Picture 2" descr="Charlie Bigham's | B Corp | LinkedIn">
            <a:extLst>
              <a:ext uri="{FF2B5EF4-FFF2-40B4-BE49-F238E27FC236}">
                <a16:creationId xmlns:a16="http://schemas.microsoft.com/office/drawing/2014/main" id="{CD45EFEE-F664-05A7-738E-C0D1CE72A8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51" b="18815"/>
          <a:stretch/>
        </p:blipFill>
        <p:spPr bwMode="auto">
          <a:xfrm>
            <a:off x="1790565" y="5480902"/>
            <a:ext cx="793377" cy="472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71A276C-F050-422B-C697-AAEEE8CBC2B6}"/>
              </a:ext>
            </a:extLst>
          </p:cNvPr>
          <p:cNvSpPr txBox="1"/>
          <p:nvPr/>
        </p:nvSpPr>
        <p:spPr>
          <a:xfrm>
            <a:off x="2567608" y="5553737"/>
            <a:ext cx="85143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“</a:t>
            </a:r>
            <a:r>
              <a:rPr lang="en-US" sz="2000" dirty="0">
                <a:solidFill>
                  <a:schemeClr val="bg1"/>
                </a:solidFill>
              </a:rPr>
              <a:t>Mains” had Five Times the Retail Shelf Space of Fresh Lamb in Waitrose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9" name="Picture 8" descr="A shelf with food on it&#10;&#10;Description automatically generated">
            <a:extLst>
              <a:ext uri="{FF2B5EF4-FFF2-40B4-BE49-F238E27FC236}">
                <a16:creationId xmlns:a16="http://schemas.microsoft.com/office/drawing/2014/main" id="{B3C883EA-6186-9806-FD07-6D67A378E6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6653" y="2242287"/>
            <a:ext cx="4003677" cy="3002758"/>
          </a:xfrm>
          <a:prstGeom prst="rect">
            <a:avLst/>
          </a:prstGeom>
        </p:spPr>
      </p:pic>
      <p:pic>
        <p:nvPicPr>
          <p:cNvPr id="11" name="Picture 10" descr="A shelf with boxes of food&#10;&#10;Description automatically generated">
            <a:extLst>
              <a:ext uri="{FF2B5EF4-FFF2-40B4-BE49-F238E27FC236}">
                <a16:creationId xmlns:a16="http://schemas.microsoft.com/office/drawing/2014/main" id="{DE16E08A-F4D0-6408-568B-FC480152C4F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040622" y="796928"/>
            <a:ext cx="5373216" cy="4029912"/>
          </a:xfrm>
          <a:prstGeom prst="rect">
            <a:avLst/>
          </a:prstGeom>
        </p:spPr>
      </p:pic>
      <p:pic>
        <p:nvPicPr>
          <p:cNvPr id="13" name="Picture 12" descr="A shelf of meat in plastic containers&#10;&#10;Description automatically generated">
            <a:extLst>
              <a:ext uri="{FF2B5EF4-FFF2-40B4-BE49-F238E27FC236}">
                <a16:creationId xmlns:a16="http://schemas.microsoft.com/office/drawing/2014/main" id="{FB3EEECB-315D-E28D-089E-D6395D5FDFD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5615" y="1794832"/>
            <a:ext cx="3376149" cy="2532112"/>
          </a:xfrm>
          <a:prstGeom prst="rect">
            <a:avLst/>
          </a:prstGeom>
        </p:spPr>
      </p:pic>
      <p:pic>
        <p:nvPicPr>
          <p:cNvPr id="15" name="Picture 14" descr="A store with shelves of food&#10;&#10;Description automatically generated">
            <a:extLst>
              <a:ext uri="{FF2B5EF4-FFF2-40B4-BE49-F238E27FC236}">
                <a16:creationId xmlns:a16="http://schemas.microsoft.com/office/drawing/2014/main" id="{DE860CAB-4CD7-558C-69EE-D08D5CD6B4D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04" t="6583" r="47791" b="16830"/>
          <a:stretch/>
        </p:blipFill>
        <p:spPr>
          <a:xfrm>
            <a:off x="0" y="836581"/>
            <a:ext cx="1464709" cy="349036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6511BAC4-762E-E5A4-3257-17EB8F6E1A83}"/>
              </a:ext>
            </a:extLst>
          </p:cNvPr>
          <p:cNvSpPr txBox="1"/>
          <p:nvPr/>
        </p:nvSpPr>
        <p:spPr>
          <a:xfrm>
            <a:off x="1431491" y="1015795"/>
            <a:ext cx="43140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Food Service &amp; Food Retail Converge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06959D8-3475-E72C-9CA5-22F2BC438287}"/>
              </a:ext>
            </a:extLst>
          </p:cNvPr>
          <p:cNvSpPr txBox="1"/>
          <p:nvPr/>
        </p:nvSpPr>
        <p:spPr>
          <a:xfrm>
            <a:off x="9993057" y="125276"/>
            <a:ext cx="181831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It’s About the</a:t>
            </a:r>
          </a:p>
          <a:p>
            <a:r>
              <a:rPr lang="en-US" sz="2000" dirty="0">
                <a:solidFill>
                  <a:schemeClr val="bg1"/>
                </a:solidFill>
              </a:rPr>
              <a:t>Meal Solution</a:t>
            </a:r>
          </a:p>
          <a:p>
            <a:r>
              <a:rPr lang="en-US" sz="2000" dirty="0">
                <a:solidFill>
                  <a:schemeClr val="bg1"/>
                </a:solidFill>
              </a:rPr>
              <a:t>NOT the Hunk</a:t>
            </a:r>
          </a:p>
          <a:p>
            <a:r>
              <a:rPr lang="en-US" sz="2000" dirty="0">
                <a:solidFill>
                  <a:schemeClr val="bg1"/>
                </a:solidFill>
              </a:rPr>
              <a:t>    of Meat!</a:t>
            </a:r>
          </a:p>
        </p:txBody>
      </p:sp>
    </p:spTree>
    <p:extLst>
      <p:ext uri="{BB962C8B-B14F-4D97-AF65-F5344CB8AC3E}">
        <p14:creationId xmlns:p14="http://schemas.microsoft.com/office/powerpoint/2010/main" val="224725321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EAB267-2068-F788-CD3F-639D221F89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7474A0F-2233-5258-480F-403757222828}"/>
              </a:ext>
            </a:extLst>
          </p:cNvPr>
          <p:cNvSpPr txBox="1"/>
          <p:nvPr/>
        </p:nvSpPr>
        <p:spPr>
          <a:xfrm>
            <a:off x="408214" y="6382515"/>
            <a:ext cx="14526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dirty="0"/>
              <a:t>April 15</a:t>
            </a:r>
            <a:r>
              <a:rPr lang="en-GB" sz="1400" b="1" baseline="30000" dirty="0"/>
              <a:t>th</a:t>
            </a:r>
            <a:r>
              <a:rPr lang="en-GB" sz="1400" b="1" dirty="0"/>
              <a:t>, 2025</a:t>
            </a:r>
          </a:p>
        </p:txBody>
      </p:sp>
      <p:pic>
        <p:nvPicPr>
          <p:cNvPr id="6" name="Picture 5" descr="A flag with a cross&#10;&#10;AI-generated content may be incorrect.">
            <a:extLst>
              <a:ext uri="{FF2B5EF4-FFF2-40B4-BE49-F238E27FC236}">
                <a16:creationId xmlns:a16="http://schemas.microsoft.com/office/drawing/2014/main" id="{3FEA395C-79DA-4BCA-CB5B-79014FCD2E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41503" y="135561"/>
            <a:ext cx="1047750" cy="62865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69ACEC3-B564-6117-B2A5-5432BD74A8F6}"/>
              </a:ext>
            </a:extLst>
          </p:cNvPr>
          <p:cNvSpPr txBox="1"/>
          <p:nvPr/>
        </p:nvSpPr>
        <p:spPr>
          <a:xfrm>
            <a:off x="1703457" y="0"/>
            <a:ext cx="710188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>
                <a:solidFill>
                  <a:schemeClr val="bg1"/>
                </a:solidFill>
              </a:rPr>
              <a:t>       A Step Above Private Label: Retail Private Brands</a:t>
            </a:r>
          </a:p>
          <a:p>
            <a:r>
              <a:rPr lang="en-GB" sz="2000" b="1" dirty="0">
                <a:solidFill>
                  <a:schemeClr val="bg1"/>
                </a:solidFill>
              </a:rPr>
              <a:t>       which Compete Much Closer with Restaurant Fare. </a:t>
            </a:r>
          </a:p>
        </p:txBody>
      </p:sp>
      <p:pic>
        <p:nvPicPr>
          <p:cNvPr id="5" name="Picture 4" descr="A green and white logo&#10;&#10;AI-generated content may be incorrect.">
            <a:extLst>
              <a:ext uri="{FF2B5EF4-FFF2-40B4-BE49-F238E27FC236}">
                <a16:creationId xmlns:a16="http://schemas.microsoft.com/office/drawing/2014/main" id="{9DC4C4D8-E6C0-5244-AC0D-535B1CDACA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01100" y="5443846"/>
            <a:ext cx="1631950" cy="409785"/>
          </a:xfrm>
          <a:prstGeom prst="rect">
            <a:avLst/>
          </a:prstGeom>
        </p:spPr>
      </p:pic>
      <p:pic>
        <p:nvPicPr>
          <p:cNvPr id="9" name="Picture 8" descr="A sign on a shelf&#10;&#10;AI-generated content may be incorrect.">
            <a:extLst>
              <a:ext uri="{FF2B5EF4-FFF2-40B4-BE49-F238E27FC236}">
                <a16:creationId xmlns:a16="http://schemas.microsoft.com/office/drawing/2014/main" id="{6E7F1C14-FA3B-B486-203A-CFF6DD5D802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9570" t="9709" r="6395" b="7657"/>
          <a:stretch/>
        </p:blipFill>
        <p:spPr>
          <a:xfrm>
            <a:off x="1130715" y="764211"/>
            <a:ext cx="7400039" cy="5457530"/>
          </a:xfrm>
          <a:prstGeom prst="rect">
            <a:avLst/>
          </a:prstGeom>
        </p:spPr>
      </p:pic>
      <p:pic>
        <p:nvPicPr>
          <p:cNvPr id="2050" name="Picture 2" descr="Waitrose - UNiDAYS Student Discount">
            <a:extLst>
              <a:ext uri="{FF2B5EF4-FFF2-40B4-BE49-F238E27FC236}">
                <a16:creationId xmlns:a16="http://schemas.microsoft.com/office/drawing/2014/main" id="{83734B6F-E004-784B-5A35-5CFADC3D04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3496" y="1600199"/>
            <a:ext cx="2361882" cy="1404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742057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ack text on a white background&#10;&#10;AI-generated content may be incorrect.">
            <a:extLst>
              <a:ext uri="{FF2B5EF4-FFF2-40B4-BE49-F238E27FC236}">
                <a16:creationId xmlns:a16="http://schemas.microsoft.com/office/drawing/2014/main" id="{E48052C3-01C6-6AF6-EC5E-F5B24E7162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586" y="167708"/>
            <a:ext cx="1289957" cy="56435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156BC74-BF95-0E29-0D72-83DAE7C49BFB}"/>
              </a:ext>
            </a:extLst>
          </p:cNvPr>
          <p:cNvSpPr txBox="1"/>
          <p:nvPr/>
        </p:nvSpPr>
        <p:spPr>
          <a:xfrm>
            <a:off x="408214" y="6382515"/>
            <a:ext cx="14526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dirty="0"/>
              <a:t>April 15</a:t>
            </a:r>
            <a:r>
              <a:rPr lang="en-GB" sz="1400" b="1" baseline="30000" dirty="0"/>
              <a:t>th</a:t>
            </a:r>
            <a:r>
              <a:rPr lang="en-GB" sz="1400" b="1" dirty="0"/>
              <a:t>, 2025</a:t>
            </a:r>
          </a:p>
        </p:txBody>
      </p:sp>
      <p:pic>
        <p:nvPicPr>
          <p:cNvPr id="6" name="Picture 5" descr="A flag with a cross&#10;&#10;AI-generated content may be incorrect.">
            <a:extLst>
              <a:ext uri="{FF2B5EF4-FFF2-40B4-BE49-F238E27FC236}">
                <a16:creationId xmlns:a16="http://schemas.microsoft.com/office/drawing/2014/main" id="{D9D58BC8-88C1-ED1A-E593-9089FFC3B5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41503" y="135561"/>
            <a:ext cx="1047750" cy="628650"/>
          </a:xfrm>
          <a:prstGeom prst="rect">
            <a:avLst/>
          </a:prstGeom>
        </p:spPr>
      </p:pic>
      <p:pic>
        <p:nvPicPr>
          <p:cNvPr id="8" name="Picture 7" descr="A group of boxes on a shelf&#10;&#10;AI-generated content may be incorrect.">
            <a:extLst>
              <a:ext uri="{FF2B5EF4-FFF2-40B4-BE49-F238E27FC236}">
                <a16:creationId xmlns:a16="http://schemas.microsoft.com/office/drawing/2014/main" id="{B93FD30D-66C0-ED25-053B-00BA7721425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8986" b="20507"/>
          <a:stretch/>
        </p:blipFill>
        <p:spPr>
          <a:xfrm>
            <a:off x="277586" y="2146016"/>
            <a:ext cx="5818414" cy="3076788"/>
          </a:xfrm>
          <a:prstGeom prst="rect">
            <a:avLst/>
          </a:prstGeom>
        </p:spPr>
      </p:pic>
      <p:pic>
        <p:nvPicPr>
          <p:cNvPr id="10" name="Picture 9" descr="A box of pizza on a shelf&#10;&#10;AI-generated content may be incorrect.">
            <a:extLst>
              <a:ext uri="{FF2B5EF4-FFF2-40B4-BE49-F238E27FC236}">
                <a16:creationId xmlns:a16="http://schemas.microsoft.com/office/drawing/2014/main" id="{E3A4F2C9-05B6-84CE-1CC1-B4E50F642191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2910" t="5714" r="8201"/>
          <a:stretch/>
        </p:blipFill>
        <p:spPr>
          <a:xfrm>
            <a:off x="6461744" y="604157"/>
            <a:ext cx="3994728" cy="5649686"/>
          </a:xfrm>
          <a:prstGeom prst="rect">
            <a:avLst/>
          </a:prstGeom>
        </p:spPr>
      </p:pic>
      <p:pic>
        <p:nvPicPr>
          <p:cNvPr id="1026" name="Picture 2" descr="Tom Kerridge | M&amp;S IE">
            <a:extLst>
              <a:ext uri="{FF2B5EF4-FFF2-40B4-BE49-F238E27FC236}">
                <a16:creationId xmlns:a16="http://schemas.microsoft.com/office/drawing/2014/main" id="{9CB01EB0-43DF-FA22-EC6B-27455F76EF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5961" y="694418"/>
            <a:ext cx="1682750" cy="1206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M&amp;S Food Catalogue">
            <a:extLst>
              <a:ext uri="{FF2B5EF4-FFF2-40B4-BE49-F238E27FC236}">
                <a16:creationId xmlns:a16="http://schemas.microsoft.com/office/drawing/2014/main" id="{6CAD42C7-DE38-6AE7-C996-F08C01FD33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0856" y="656772"/>
            <a:ext cx="1281792" cy="1281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ollection by M&amp;S Food">
            <a:extLst>
              <a:ext uri="{FF2B5EF4-FFF2-40B4-BE49-F238E27FC236}">
                <a16:creationId xmlns:a16="http://schemas.microsoft.com/office/drawing/2014/main" id="{04D57F30-B2AE-7F92-F25A-BBAA489E46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0050" y="2881380"/>
            <a:ext cx="1429203" cy="803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B2714F8-83A1-4694-98FA-F81C032C336C}"/>
              </a:ext>
            </a:extLst>
          </p:cNvPr>
          <p:cNvSpPr txBox="1"/>
          <p:nvPr/>
        </p:nvSpPr>
        <p:spPr>
          <a:xfrm>
            <a:off x="2501752" y="127807"/>
            <a:ext cx="71048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>
                <a:solidFill>
                  <a:schemeClr val="bg1"/>
                </a:solidFill>
              </a:rPr>
              <a:t>The  “Restaurant-Equivalent Offer” in Marks &amp; Spencer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BEDFCD3-B0EC-1237-09F2-FFBACA45D828}"/>
              </a:ext>
            </a:extLst>
          </p:cNvPr>
          <p:cNvSpPr txBox="1"/>
          <p:nvPr/>
        </p:nvSpPr>
        <p:spPr>
          <a:xfrm>
            <a:off x="669471" y="5551714"/>
            <a:ext cx="46858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chemeClr val="bg1"/>
                </a:solidFill>
              </a:rPr>
              <a:t>Approx. 30% of UK Households 1 Person</a:t>
            </a:r>
          </a:p>
          <a:p>
            <a:r>
              <a:rPr lang="en-GB" b="1" dirty="0">
                <a:solidFill>
                  <a:schemeClr val="bg1"/>
                </a:solidFill>
              </a:rPr>
              <a:t>and 29% 2 Persons </a:t>
            </a:r>
          </a:p>
        </p:txBody>
      </p:sp>
    </p:spTree>
    <p:extLst>
      <p:ext uri="{BB962C8B-B14F-4D97-AF65-F5344CB8AC3E}">
        <p14:creationId xmlns:p14="http://schemas.microsoft.com/office/powerpoint/2010/main" val="130764352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BC23B423-C634-CDD0-E806-B00B22BB095D}"/>
              </a:ext>
            </a:extLst>
          </p:cNvPr>
          <p:cNvSpPr txBox="1"/>
          <p:nvPr/>
        </p:nvSpPr>
        <p:spPr>
          <a:xfrm>
            <a:off x="6816080" y="5589240"/>
            <a:ext cx="39258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dirty="0">
                <a:solidFill>
                  <a:schemeClr val="bg1"/>
                </a:solidFill>
              </a:rPr>
              <a:t>HelloFresh has 7+m customers worldwide.</a:t>
            </a:r>
          </a:p>
          <a:p>
            <a:r>
              <a:rPr lang="en-GB" sz="1400" b="1" dirty="0">
                <a:solidFill>
                  <a:schemeClr val="bg1"/>
                </a:solidFill>
              </a:rPr>
              <a:t>Market Cap. €1.43bn (as of April 23</a:t>
            </a:r>
            <a:r>
              <a:rPr lang="en-GB" sz="1400" b="1" baseline="30000" dirty="0">
                <a:solidFill>
                  <a:schemeClr val="bg1"/>
                </a:solidFill>
              </a:rPr>
              <a:t>rd</a:t>
            </a:r>
            <a:r>
              <a:rPr lang="en-GB" sz="1400" b="1" dirty="0">
                <a:solidFill>
                  <a:schemeClr val="bg1"/>
                </a:solidFill>
              </a:rPr>
              <a:t>, 2025)</a:t>
            </a:r>
          </a:p>
        </p:txBody>
      </p:sp>
      <p:pic>
        <p:nvPicPr>
          <p:cNvPr id="10" name="Picture 9" descr="A red yellow and black flag&#10;&#10;AI-generated content may be incorrect.">
            <a:extLst>
              <a:ext uri="{FF2B5EF4-FFF2-40B4-BE49-F238E27FC236}">
                <a16:creationId xmlns:a16="http://schemas.microsoft.com/office/drawing/2014/main" id="{AF650B3B-9069-46FC-4D2B-6637B8987A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44" y="0"/>
            <a:ext cx="656720" cy="392859"/>
          </a:xfrm>
          <a:prstGeom prst="rect">
            <a:avLst/>
          </a:prstGeom>
        </p:spPr>
      </p:pic>
      <p:pic>
        <p:nvPicPr>
          <p:cNvPr id="8" name="Picture 7" descr="A close up of black text&#10;&#10;AI-generated content may be incorrect.">
            <a:extLst>
              <a:ext uri="{FF2B5EF4-FFF2-40B4-BE49-F238E27FC236}">
                <a16:creationId xmlns:a16="http://schemas.microsoft.com/office/drawing/2014/main" id="{EBE0D526-C06C-AD0E-D15D-0DF840602E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7968" y="116573"/>
            <a:ext cx="6067524" cy="1027104"/>
          </a:xfrm>
          <a:prstGeom prst="rect">
            <a:avLst/>
          </a:prstGeom>
        </p:spPr>
      </p:pic>
      <p:pic>
        <p:nvPicPr>
          <p:cNvPr id="11" name="Picture 10" descr="A green and white poster with a bowl of food&#10;&#10;AI-generated content may be incorrect.">
            <a:extLst>
              <a:ext uri="{FF2B5EF4-FFF2-40B4-BE49-F238E27FC236}">
                <a16:creationId xmlns:a16="http://schemas.microsoft.com/office/drawing/2014/main" id="{6F057535-1CCB-D51F-8F27-2B66BEB18D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401"/>
          <a:stretch/>
        </p:blipFill>
        <p:spPr>
          <a:xfrm>
            <a:off x="1098509" y="151578"/>
            <a:ext cx="4277412" cy="573325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17EA681-1837-04D4-437F-D9B9D7CA0B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88628" y="1357312"/>
            <a:ext cx="6222189" cy="3786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286235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and person walking in front of a store&#10;&#10;Description automatically generated">
            <a:extLst>
              <a:ext uri="{FF2B5EF4-FFF2-40B4-BE49-F238E27FC236}">
                <a16:creationId xmlns:a16="http://schemas.microsoft.com/office/drawing/2014/main" id="{A37AFDB5-289B-B743-E2E3-12B8C856D5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2301" y="1248111"/>
            <a:ext cx="4007768" cy="289320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FF79DE2-196C-A99B-51B2-E306E1F21863}"/>
              </a:ext>
            </a:extLst>
          </p:cNvPr>
          <p:cNvSpPr txBox="1"/>
          <p:nvPr/>
        </p:nvSpPr>
        <p:spPr>
          <a:xfrm>
            <a:off x="9716185" y="1556792"/>
            <a:ext cx="123783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/>
              <a:t>August 19</a:t>
            </a:r>
            <a:r>
              <a:rPr lang="en-US" sz="1000" b="1" baseline="30000" dirty="0"/>
              <a:t>th</a:t>
            </a:r>
            <a:r>
              <a:rPr lang="en-US" sz="1000" b="1" dirty="0"/>
              <a:t>, 2024</a:t>
            </a:r>
          </a:p>
        </p:txBody>
      </p:sp>
      <p:pic>
        <p:nvPicPr>
          <p:cNvPr id="8" name="Picture 7" descr="A red maple leaf on a white background&#10;&#10;Description automatically generated">
            <a:extLst>
              <a:ext uri="{FF2B5EF4-FFF2-40B4-BE49-F238E27FC236}">
                <a16:creationId xmlns:a16="http://schemas.microsoft.com/office/drawing/2014/main" id="{21D8D80B-3353-D6E3-CCC8-CDBA5C5CFA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8103" y="262125"/>
            <a:ext cx="1206376" cy="700129"/>
          </a:xfrm>
          <a:prstGeom prst="rect">
            <a:avLst/>
          </a:prstGeom>
        </p:spPr>
      </p:pic>
      <p:pic>
        <p:nvPicPr>
          <p:cNvPr id="10" name="Picture 9" descr="A red circle with white background&#10;&#10;Description automatically generated">
            <a:extLst>
              <a:ext uri="{FF2B5EF4-FFF2-40B4-BE49-F238E27FC236}">
                <a16:creationId xmlns:a16="http://schemas.microsoft.com/office/drawing/2014/main" id="{0FAA25CE-BFE1-E699-CC9D-3EC2B14173C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9069" y="152902"/>
            <a:ext cx="939800" cy="850900"/>
          </a:xfrm>
          <a:prstGeom prst="rect">
            <a:avLst/>
          </a:prstGeom>
        </p:spPr>
      </p:pic>
      <p:pic>
        <p:nvPicPr>
          <p:cNvPr id="4" name="Picture 3" descr="A person walking into a store&#10;&#10;Description automatically generated">
            <a:extLst>
              <a:ext uri="{FF2B5EF4-FFF2-40B4-BE49-F238E27FC236}">
                <a16:creationId xmlns:a16="http://schemas.microsoft.com/office/drawing/2014/main" id="{C07162CF-458F-C42D-1761-A732312AD54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7002" y="4542541"/>
            <a:ext cx="2470761" cy="1257163"/>
          </a:xfrm>
          <a:prstGeom prst="rect">
            <a:avLst/>
          </a:prstGeom>
        </p:spPr>
      </p:pic>
      <p:pic>
        <p:nvPicPr>
          <p:cNvPr id="9" name="Picture 8" descr="A screenshot of a white text&#10;&#10;Description automatically generated">
            <a:extLst>
              <a:ext uri="{FF2B5EF4-FFF2-40B4-BE49-F238E27FC236}">
                <a16:creationId xmlns:a16="http://schemas.microsoft.com/office/drawing/2014/main" id="{BA74BDD4-7697-6E4A-DF58-6769AE027E4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06560"/>
            <a:ext cx="6762084" cy="3235981"/>
          </a:xfrm>
          <a:prstGeom prst="rect">
            <a:avLst/>
          </a:prstGeom>
        </p:spPr>
      </p:pic>
      <p:pic>
        <p:nvPicPr>
          <p:cNvPr id="12" name="Picture 11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3B5850A2-A52B-B1E9-A869-E68147FFF93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890" y="4710676"/>
            <a:ext cx="5913533" cy="822149"/>
          </a:xfrm>
          <a:prstGeom prst="rect">
            <a:avLst/>
          </a:prstGeom>
        </p:spPr>
      </p:pic>
      <p:pic>
        <p:nvPicPr>
          <p:cNvPr id="11" name="Picture 10" descr="A group of people walking outside a store&#10;&#10;Description automatically generated">
            <a:extLst>
              <a:ext uri="{FF2B5EF4-FFF2-40B4-BE49-F238E27FC236}">
                <a16:creationId xmlns:a16="http://schemas.microsoft.com/office/drawing/2014/main" id="{1E9366D1-5123-145E-1AE2-76B7685CC52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99" t="3884" r="4334" b="72609"/>
          <a:stretch/>
        </p:blipFill>
        <p:spPr>
          <a:xfrm>
            <a:off x="9427785" y="4755732"/>
            <a:ext cx="2742368" cy="545476"/>
          </a:xfrm>
          <a:prstGeom prst="rect">
            <a:avLst/>
          </a:prstGeom>
        </p:spPr>
      </p:pic>
      <p:pic>
        <p:nvPicPr>
          <p:cNvPr id="14" name="Picture 13" descr="A screenshot of a computer&#10;&#10;Description automatically generated">
            <a:extLst>
              <a:ext uri="{FF2B5EF4-FFF2-40B4-BE49-F238E27FC236}">
                <a16:creationId xmlns:a16="http://schemas.microsoft.com/office/drawing/2014/main" id="{ECD5D774-3B8F-6FFD-D7FF-577C6EA1E8A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652"/>
          <a:stretch/>
        </p:blipFill>
        <p:spPr>
          <a:xfrm>
            <a:off x="84670" y="5748963"/>
            <a:ext cx="4004949" cy="95228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25F9AC9-248D-95FE-1C08-7B113C18A4F5}"/>
              </a:ext>
            </a:extLst>
          </p:cNvPr>
          <p:cNvSpPr txBox="1"/>
          <p:nvPr/>
        </p:nvSpPr>
        <p:spPr>
          <a:xfrm>
            <a:off x="2503929" y="6037630"/>
            <a:ext cx="15856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November 4</a:t>
            </a:r>
            <a:r>
              <a:rPr lang="en-US" sz="1200" b="1" baseline="30000" dirty="0"/>
              <a:t>th</a:t>
            </a:r>
            <a:r>
              <a:rPr lang="en-US" sz="1200" b="1" dirty="0"/>
              <a:t>, 2024</a:t>
            </a:r>
          </a:p>
        </p:txBody>
      </p:sp>
      <p:pic>
        <p:nvPicPr>
          <p:cNvPr id="19" name="Picture 18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E469AA31-6472-FD7A-9961-067D1521D43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635" y="1027995"/>
            <a:ext cx="1125509" cy="162540"/>
          </a:xfrm>
          <a:prstGeom prst="rect">
            <a:avLst/>
          </a:prstGeom>
        </p:spPr>
      </p:pic>
      <p:pic>
        <p:nvPicPr>
          <p:cNvPr id="21" name="Picture 20" descr="A close-up of a white background&#10;&#10;Description automatically generated">
            <a:extLst>
              <a:ext uri="{FF2B5EF4-FFF2-40B4-BE49-F238E27FC236}">
                <a16:creationId xmlns:a16="http://schemas.microsoft.com/office/drawing/2014/main" id="{82C1F3BD-2AC1-2B69-6714-AAB5DEBD6B9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961" b="37772"/>
          <a:stretch/>
        </p:blipFill>
        <p:spPr>
          <a:xfrm>
            <a:off x="626356" y="94814"/>
            <a:ext cx="5054599" cy="87432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8DA72E53-6FDE-AEC3-08FA-0CC32C8FF950}"/>
              </a:ext>
            </a:extLst>
          </p:cNvPr>
          <p:cNvSpPr txBox="1"/>
          <p:nvPr/>
        </p:nvSpPr>
        <p:spPr>
          <a:xfrm>
            <a:off x="2547227" y="962254"/>
            <a:ext cx="132279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>
                <a:solidFill>
                  <a:schemeClr val="bg1"/>
                </a:solidFill>
              </a:rPr>
              <a:t>October 9</a:t>
            </a:r>
            <a:r>
              <a:rPr lang="en-US" sz="1100" b="1" baseline="30000" dirty="0">
                <a:solidFill>
                  <a:schemeClr val="bg1"/>
                </a:solidFill>
              </a:rPr>
              <a:t>th</a:t>
            </a:r>
            <a:r>
              <a:rPr lang="en-US" sz="1100" b="1" dirty="0">
                <a:solidFill>
                  <a:schemeClr val="bg1"/>
                </a:solidFill>
              </a:rPr>
              <a:t>, 2024</a:t>
            </a:r>
          </a:p>
        </p:txBody>
      </p:sp>
      <p:pic>
        <p:nvPicPr>
          <p:cNvPr id="13" name="Picture 12" descr="A white background with black text&#10;&#10;AI-generated content may be incorrect.">
            <a:extLst>
              <a:ext uri="{FF2B5EF4-FFF2-40B4-BE49-F238E27FC236}">
                <a16:creationId xmlns:a16="http://schemas.microsoft.com/office/drawing/2014/main" id="{10D41C8D-28CF-7387-346E-5558A71118F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6350" y="5909218"/>
            <a:ext cx="5939605" cy="873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47546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shelf with food on it&#10;&#10;Description automatically generated">
            <a:extLst>
              <a:ext uri="{FF2B5EF4-FFF2-40B4-BE49-F238E27FC236}">
                <a16:creationId xmlns:a16="http://schemas.microsoft.com/office/drawing/2014/main" id="{90F21B5F-C5CF-831C-DD6C-187223AFC0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2108200"/>
            <a:ext cx="6333066" cy="4749800"/>
          </a:xfrm>
          <a:prstGeom prst="rect">
            <a:avLst/>
          </a:prstGeom>
        </p:spPr>
      </p:pic>
      <p:pic>
        <p:nvPicPr>
          <p:cNvPr id="10" name="Picture 9" descr="A shelf with food on it&#10;&#10;Description automatically generated">
            <a:extLst>
              <a:ext uri="{FF2B5EF4-FFF2-40B4-BE49-F238E27FC236}">
                <a16:creationId xmlns:a16="http://schemas.microsoft.com/office/drawing/2014/main" id="{8FEEF034-DEA7-2539-8E4A-B9B8EFED8EB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4597" r="11111"/>
          <a:stretch/>
        </p:blipFill>
        <p:spPr>
          <a:xfrm>
            <a:off x="6881099" y="1496483"/>
            <a:ext cx="5310901" cy="5361517"/>
          </a:xfrm>
          <a:prstGeom prst="rect">
            <a:avLst/>
          </a:prstGeom>
        </p:spPr>
      </p:pic>
      <p:pic>
        <p:nvPicPr>
          <p:cNvPr id="12" name="Picture 11" descr="A shelf with food on it&#10;&#10;Description automatically generated">
            <a:extLst>
              <a:ext uri="{FF2B5EF4-FFF2-40B4-BE49-F238E27FC236}">
                <a16:creationId xmlns:a16="http://schemas.microsoft.com/office/drawing/2014/main" id="{8365FEDE-059D-6A76-9898-3F4FD2C8E9F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28903" b="8353"/>
          <a:stretch/>
        </p:blipFill>
        <p:spPr>
          <a:xfrm>
            <a:off x="1812926" y="0"/>
            <a:ext cx="4283074" cy="2015565"/>
          </a:xfrm>
          <a:prstGeom prst="rect">
            <a:avLst/>
          </a:prstGeom>
        </p:spPr>
      </p:pic>
      <p:pic>
        <p:nvPicPr>
          <p:cNvPr id="1026" name="Picture 2" descr="เจริญโภคภัณฑ์อาหาร png | PNGEgg">
            <a:extLst>
              <a:ext uri="{FF2B5EF4-FFF2-40B4-BE49-F238E27FC236}">
                <a16:creationId xmlns:a16="http://schemas.microsoft.com/office/drawing/2014/main" id="{1CACD177-0E2F-7BB2-E271-FE60D7F7778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14" r="8586" b="17531"/>
          <a:stretch/>
        </p:blipFill>
        <p:spPr bwMode="auto">
          <a:xfrm>
            <a:off x="296335" y="199217"/>
            <a:ext cx="1200241" cy="1202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เจริญโภคภัณฑ์อาหาร png | PNGEgg">
            <a:extLst>
              <a:ext uri="{FF2B5EF4-FFF2-40B4-BE49-F238E27FC236}">
                <a16:creationId xmlns:a16="http://schemas.microsoft.com/office/drawing/2014/main" id="{C1190986-7308-18A8-EE36-F1B24A06BB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315"/>
          <a:stretch/>
        </p:blipFill>
        <p:spPr bwMode="auto">
          <a:xfrm>
            <a:off x="167931" y="1627724"/>
            <a:ext cx="2024591" cy="254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7-Eleven Thailand - รู้มั้ยครับว่าทำไมใน logo 7-11ตัว n ถึง ...">
            <a:extLst>
              <a:ext uri="{FF2B5EF4-FFF2-40B4-BE49-F238E27FC236}">
                <a16:creationId xmlns:a16="http://schemas.microsoft.com/office/drawing/2014/main" id="{10D9E28D-BBD5-433F-171F-D8657D28EB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3026" y="199217"/>
            <a:ext cx="1176867" cy="1107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 descr="A red white and blue flag&#10;&#10;Description automatically generated">
            <a:extLst>
              <a:ext uri="{FF2B5EF4-FFF2-40B4-BE49-F238E27FC236}">
                <a16:creationId xmlns:a16="http://schemas.microsoft.com/office/drawing/2014/main" id="{44B3419C-765D-3A03-916E-CCBC8120167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025715" y="237659"/>
            <a:ext cx="984250" cy="65616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6478842E-2A6A-711D-A8AA-ACE94E32AD7F}"/>
              </a:ext>
            </a:extLst>
          </p:cNvPr>
          <p:cNvSpPr txBox="1"/>
          <p:nvPr/>
        </p:nvSpPr>
        <p:spPr>
          <a:xfrm>
            <a:off x="6155210" y="0"/>
            <a:ext cx="346120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>
                <a:solidFill>
                  <a:schemeClr val="bg1"/>
                </a:solidFill>
              </a:rPr>
              <a:t>The Snack &amp; Meal Solution</a:t>
            </a:r>
          </a:p>
          <a:p>
            <a:r>
              <a:rPr lang="en-GB" sz="2000" b="1" dirty="0">
                <a:solidFill>
                  <a:schemeClr val="bg1"/>
                </a:solidFill>
              </a:rPr>
              <a:t>   Store for the Under-40s</a:t>
            </a:r>
          </a:p>
        </p:txBody>
      </p:sp>
      <p:pic>
        <p:nvPicPr>
          <p:cNvPr id="3" name="Picture 2" descr="A close up of words&#10;&#10;Description automatically generated">
            <a:extLst>
              <a:ext uri="{FF2B5EF4-FFF2-40B4-BE49-F238E27FC236}">
                <a16:creationId xmlns:a16="http://schemas.microsoft.com/office/drawing/2014/main" id="{2FA667A8-F800-3408-3CDB-81AF0BE0889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5958" y="6139730"/>
            <a:ext cx="5539854" cy="71827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4768E7C-AB1D-D090-DC94-43CE7D90188D}"/>
              </a:ext>
            </a:extLst>
          </p:cNvPr>
          <p:cNvSpPr txBox="1"/>
          <p:nvPr/>
        </p:nvSpPr>
        <p:spPr>
          <a:xfrm>
            <a:off x="6054045" y="6498865"/>
            <a:ext cx="17200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October 11</a:t>
            </a:r>
            <a:r>
              <a:rPr lang="en-US" sz="1400" b="1" baseline="30000" dirty="0"/>
              <a:t>th</a:t>
            </a:r>
            <a:r>
              <a:rPr lang="en-US" sz="1400" b="1" dirty="0"/>
              <a:t>, 2024</a:t>
            </a:r>
          </a:p>
        </p:txBody>
      </p:sp>
      <p:pic>
        <p:nvPicPr>
          <p:cNvPr id="6" name="Picture 5" descr="A red circle with white background&#10;&#10;Description automatically generated">
            <a:extLst>
              <a:ext uri="{FF2B5EF4-FFF2-40B4-BE49-F238E27FC236}">
                <a16:creationId xmlns:a16="http://schemas.microsoft.com/office/drawing/2014/main" id="{AE74997C-2FA4-E5E5-5B0C-F59222EEF69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8566" y="6259335"/>
            <a:ext cx="529110" cy="479059"/>
          </a:xfrm>
          <a:prstGeom prst="rect">
            <a:avLst/>
          </a:prstGeom>
        </p:spPr>
      </p:pic>
      <p:pic>
        <p:nvPicPr>
          <p:cNvPr id="9" name="Picture 8" descr="A red maple leaf on a white background&#10;&#10;Description automatically generated">
            <a:extLst>
              <a:ext uri="{FF2B5EF4-FFF2-40B4-BE49-F238E27FC236}">
                <a16:creationId xmlns:a16="http://schemas.microsoft.com/office/drawing/2014/main" id="{5B9C0126-8A3F-5BB6-2556-6171416B64B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8824" y="6298840"/>
            <a:ext cx="689317" cy="400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53436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4E555F-7470-A22B-E4AF-0833BD97A4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logo&#10;&#10;AI-generated content may be incorrect.">
            <a:extLst>
              <a:ext uri="{FF2B5EF4-FFF2-40B4-BE49-F238E27FC236}">
                <a16:creationId xmlns:a16="http://schemas.microsoft.com/office/drawing/2014/main" id="{1DC45403-D8E3-F03C-BBAA-097567002C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00" y="6350000"/>
            <a:ext cx="1244600" cy="50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4AB6A32-2E87-D903-B61D-CE6C1195B9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5600" y="6452760"/>
            <a:ext cx="4320479" cy="30247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F5E46CE-B3AB-0192-B26A-92A0C3F0AC46}"/>
              </a:ext>
            </a:extLst>
          </p:cNvPr>
          <p:cNvSpPr txBox="1"/>
          <p:nvPr/>
        </p:nvSpPr>
        <p:spPr>
          <a:xfrm>
            <a:off x="7358395" y="6452760"/>
            <a:ext cx="13532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dirty="0"/>
              <a:t>April 8</a:t>
            </a:r>
            <a:r>
              <a:rPr lang="en-GB" sz="1400" b="1" baseline="30000" dirty="0"/>
              <a:t>th</a:t>
            </a:r>
            <a:r>
              <a:rPr lang="en-GB" sz="1400" b="1" dirty="0"/>
              <a:t>, 2025</a:t>
            </a:r>
          </a:p>
        </p:txBody>
      </p:sp>
      <p:pic>
        <p:nvPicPr>
          <p:cNvPr id="4" name="Picture 3" descr="A graph of blue and black color&#10;&#10;AI-generated content may be incorrect.">
            <a:extLst>
              <a:ext uri="{FF2B5EF4-FFF2-40B4-BE49-F238E27FC236}">
                <a16:creationId xmlns:a16="http://schemas.microsoft.com/office/drawing/2014/main" id="{8F86BE7C-58E5-202C-DD74-17808FB8C2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44" y="18419"/>
            <a:ext cx="8350696" cy="6213964"/>
          </a:xfrm>
          <a:prstGeom prst="rect">
            <a:avLst/>
          </a:prstGeom>
        </p:spPr>
      </p:pic>
      <p:pic>
        <p:nvPicPr>
          <p:cNvPr id="6" name="Picture 5" descr="A screenshot of a cell phone&#10;&#10;AI-generated content may be incorrect.">
            <a:extLst>
              <a:ext uri="{FF2B5EF4-FFF2-40B4-BE49-F238E27FC236}">
                <a16:creationId xmlns:a16="http://schemas.microsoft.com/office/drawing/2014/main" id="{1D6A017D-5BFF-521A-4D4A-915BA956DCE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523"/>
          <a:stretch/>
        </p:blipFill>
        <p:spPr>
          <a:xfrm>
            <a:off x="8732847" y="2564904"/>
            <a:ext cx="1868438" cy="2146300"/>
          </a:xfrm>
          <a:prstGeom prst="rect">
            <a:avLst/>
          </a:prstGeom>
        </p:spPr>
      </p:pic>
      <p:pic>
        <p:nvPicPr>
          <p:cNvPr id="7" name="Picture 6" descr="A screenshot of a cell phone&#10;&#10;AI-generated content may be incorrect.">
            <a:extLst>
              <a:ext uri="{FF2B5EF4-FFF2-40B4-BE49-F238E27FC236}">
                <a16:creationId xmlns:a16="http://schemas.microsoft.com/office/drawing/2014/main" id="{DD59F0D0-5EA5-6740-E3EE-F7742B46E36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968"/>
          <a:stretch/>
        </p:blipFill>
        <p:spPr>
          <a:xfrm>
            <a:off x="10601285" y="2560168"/>
            <a:ext cx="1037412" cy="214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622822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logo&#10;&#10;AI-generated content may be incorrect.">
            <a:extLst>
              <a:ext uri="{FF2B5EF4-FFF2-40B4-BE49-F238E27FC236}">
                <a16:creationId xmlns:a16="http://schemas.microsoft.com/office/drawing/2014/main" id="{1F643F81-B0C1-304F-A214-C070DB1D9B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00" y="6350000"/>
            <a:ext cx="1244600" cy="50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9DDC762-1309-9303-BA92-2298222B8D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5600" y="6452760"/>
            <a:ext cx="4320479" cy="30247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9F0789D-E7BA-FC32-3D70-0BC46BC7790C}"/>
              </a:ext>
            </a:extLst>
          </p:cNvPr>
          <p:cNvSpPr txBox="1"/>
          <p:nvPr/>
        </p:nvSpPr>
        <p:spPr>
          <a:xfrm>
            <a:off x="7358395" y="6452760"/>
            <a:ext cx="13532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dirty="0"/>
              <a:t>April 8</a:t>
            </a:r>
            <a:r>
              <a:rPr lang="en-GB" sz="1400" b="1" baseline="30000" dirty="0"/>
              <a:t>th</a:t>
            </a:r>
            <a:r>
              <a:rPr lang="en-GB" sz="1400" b="1" dirty="0"/>
              <a:t>, 2025</a:t>
            </a:r>
          </a:p>
        </p:txBody>
      </p:sp>
      <p:pic>
        <p:nvPicPr>
          <p:cNvPr id="10" name="Picture 9" descr="A screenshot of a graph&#10;&#10;AI-generated content may be incorrect.">
            <a:extLst>
              <a:ext uri="{FF2B5EF4-FFF2-40B4-BE49-F238E27FC236}">
                <a16:creationId xmlns:a16="http://schemas.microsoft.com/office/drawing/2014/main" id="{4742B141-7F21-2A27-A011-8A1D5DEDBE9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700"/>
          <a:stretch/>
        </p:blipFill>
        <p:spPr>
          <a:xfrm>
            <a:off x="109103" y="11359"/>
            <a:ext cx="11973793" cy="465986"/>
          </a:xfrm>
          <a:prstGeom prst="rect">
            <a:avLst/>
          </a:prstGeom>
        </p:spPr>
      </p:pic>
      <p:pic>
        <p:nvPicPr>
          <p:cNvPr id="12" name="Picture 11" descr="A screenshot of a graph&#10;&#10;AI-generated content may be incorrect.">
            <a:extLst>
              <a:ext uri="{FF2B5EF4-FFF2-40B4-BE49-F238E27FC236}">
                <a16:creationId xmlns:a16="http://schemas.microsoft.com/office/drawing/2014/main" id="{CA02729E-CA96-29E5-8EB9-519E08ABE9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53" r="44412" b="10483"/>
          <a:stretch/>
        </p:blipFill>
        <p:spPr>
          <a:xfrm>
            <a:off x="3227059" y="616405"/>
            <a:ext cx="4708079" cy="5047384"/>
          </a:xfrm>
          <a:prstGeom prst="rect">
            <a:avLst/>
          </a:prstGeom>
        </p:spPr>
      </p:pic>
      <p:pic>
        <p:nvPicPr>
          <p:cNvPr id="14" name="Picture 13" descr="A screenshot of a graph&#10;&#10;AI-generated content may be incorrect.">
            <a:extLst>
              <a:ext uri="{FF2B5EF4-FFF2-40B4-BE49-F238E27FC236}">
                <a16:creationId xmlns:a16="http://schemas.microsoft.com/office/drawing/2014/main" id="{70A9C0D8-14CB-90B4-82AC-00919ADB5B6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098"/>
          <a:stretch/>
        </p:blipFill>
        <p:spPr>
          <a:xfrm>
            <a:off x="1055440" y="5702544"/>
            <a:ext cx="9350692" cy="611156"/>
          </a:xfrm>
          <a:prstGeom prst="rect">
            <a:avLst/>
          </a:prstGeom>
        </p:spPr>
      </p:pic>
      <p:pic>
        <p:nvPicPr>
          <p:cNvPr id="16" name="Picture 15" descr="A screenshot of a cell phone&#10;&#10;AI-generated content may be incorrect.">
            <a:extLst>
              <a:ext uri="{FF2B5EF4-FFF2-40B4-BE49-F238E27FC236}">
                <a16:creationId xmlns:a16="http://schemas.microsoft.com/office/drawing/2014/main" id="{F7284333-4D40-141E-5C97-877FBC9B309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523"/>
          <a:stretch/>
        </p:blipFill>
        <p:spPr>
          <a:xfrm>
            <a:off x="8256240" y="2355850"/>
            <a:ext cx="1868438" cy="2146300"/>
          </a:xfrm>
          <a:prstGeom prst="rect">
            <a:avLst/>
          </a:prstGeom>
        </p:spPr>
      </p:pic>
      <p:pic>
        <p:nvPicPr>
          <p:cNvPr id="20" name="Picture 19" descr="A screenshot of a cell phone&#10;&#10;AI-generated content may be incorrect.">
            <a:extLst>
              <a:ext uri="{FF2B5EF4-FFF2-40B4-BE49-F238E27FC236}">
                <a16:creationId xmlns:a16="http://schemas.microsoft.com/office/drawing/2014/main" id="{1752C4E6-F357-06D3-1CC0-585FF374C06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968"/>
          <a:stretch/>
        </p:blipFill>
        <p:spPr>
          <a:xfrm>
            <a:off x="10124678" y="2355850"/>
            <a:ext cx="1037412" cy="214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77555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large crowd of tractors in a street&#10;&#10;AI-generated content may be incorrect.">
            <a:extLst>
              <a:ext uri="{FF2B5EF4-FFF2-40B4-BE49-F238E27FC236}">
                <a16:creationId xmlns:a16="http://schemas.microsoft.com/office/drawing/2014/main" id="{8294134B-238B-B4CE-F2C2-77B8552178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44" y="-12897"/>
            <a:ext cx="6929125" cy="687089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F193EE3-D782-360C-56C1-A629F55D02E9}"/>
              </a:ext>
            </a:extLst>
          </p:cNvPr>
          <p:cNvSpPr txBox="1"/>
          <p:nvPr/>
        </p:nvSpPr>
        <p:spPr>
          <a:xfrm>
            <a:off x="7320136" y="260648"/>
            <a:ext cx="451630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>
                <a:solidFill>
                  <a:schemeClr val="bg1"/>
                </a:solidFill>
              </a:rPr>
              <a:t>   So, Higher Global Food Prices.</a:t>
            </a:r>
          </a:p>
          <a:p>
            <a:r>
              <a:rPr lang="en-GB" sz="2000" b="1" dirty="0">
                <a:solidFill>
                  <a:schemeClr val="bg1"/>
                </a:solidFill>
              </a:rPr>
              <a:t>Happy Farmers Around the World?!</a:t>
            </a:r>
          </a:p>
        </p:txBody>
      </p:sp>
      <p:pic>
        <p:nvPicPr>
          <p:cNvPr id="3" name="Picture 2" descr="A black and white sign with black text&#10;&#10;Description automatically generated">
            <a:extLst>
              <a:ext uri="{FF2B5EF4-FFF2-40B4-BE49-F238E27FC236}">
                <a16:creationId xmlns:a16="http://schemas.microsoft.com/office/drawing/2014/main" id="{0790101F-15D9-1426-BA3A-C040FB180BA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86926" y="1436588"/>
            <a:ext cx="1923877" cy="228290"/>
          </a:xfrm>
          <a:prstGeom prst="rect">
            <a:avLst/>
          </a:prstGeom>
        </p:spPr>
      </p:pic>
      <p:pic>
        <p:nvPicPr>
          <p:cNvPr id="5" name="Picture 4" descr="A black and white sign with black text&#10;&#10;Description automatically generated">
            <a:extLst>
              <a:ext uri="{FF2B5EF4-FFF2-40B4-BE49-F238E27FC236}">
                <a16:creationId xmlns:a16="http://schemas.microsoft.com/office/drawing/2014/main" id="{A3403BB9-A088-1636-DE6C-08D7EB520E7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08779" y="1436588"/>
            <a:ext cx="2578147" cy="233743"/>
          </a:xfrm>
          <a:prstGeom prst="rect">
            <a:avLst/>
          </a:prstGeom>
        </p:spPr>
      </p:pic>
      <p:pic>
        <p:nvPicPr>
          <p:cNvPr id="6" name="Picture 5" descr="A screenshot of a cellphone&#10;&#10;Description automatically generated">
            <a:extLst>
              <a:ext uri="{FF2B5EF4-FFF2-40B4-BE49-F238E27FC236}">
                <a16:creationId xmlns:a16="http://schemas.microsoft.com/office/drawing/2014/main" id="{20F8F61F-D202-0641-E1FC-63865A82C04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26840" y="2000266"/>
            <a:ext cx="1499176" cy="887903"/>
          </a:xfrm>
          <a:prstGeom prst="rect">
            <a:avLst/>
          </a:prstGeom>
        </p:spPr>
      </p:pic>
      <p:pic>
        <p:nvPicPr>
          <p:cNvPr id="7" name="Picture 6" descr="A group of boots on a staircase&#10;&#10;Description automatically generated">
            <a:extLst>
              <a:ext uri="{FF2B5EF4-FFF2-40B4-BE49-F238E27FC236}">
                <a16:creationId xmlns:a16="http://schemas.microsoft.com/office/drawing/2014/main" id="{94C3E336-0277-4DF7-FCA3-3354B46EA15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70920" y="3703092"/>
            <a:ext cx="1872100" cy="1071967"/>
          </a:xfrm>
          <a:prstGeom prst="rect">
            <a:avLst/>
          </a:prstGeom>
        </p:spPr>
      </p:pic>
      <p:pic>
        <p:nvPicPr>
          <p:cNvPr id="8" name="Picture 7" descr="A group of people holding signs&#10;&#10;Description automatically generated">
            <a:extLst>
              <a:ext uri="{FF2B5EF4-FFF2-40B4-BE49-F238E27FC236}">
                <a16:creationId xmlns:a16="http://schemas.microsoft.com/office/drawing/2014/main" id="{2AE38378-DBAC-F37F-23A5-470AA57FA23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95" b="16273"/>
          <a:stretch/>
        </p:blipFill>
        <p:spPr>
          <a:xfrm>
            <a:off x="9829291" y="1941801"/>
            <a:ext cx="2325632" cy="1037919"/>
          </a:xfrm>
          <a:prstGeom prst="rect">
            <a:avLst/>
          </a:prstGeom>
        </p:spPr>
      </p:pic>
      <p:pic>
        <p:nvPicPr>
          <p:cNvPr id="9" name="Picture 8" descr="A large group of tractors on a highway&#10;&#10;Description automatically generated">
            <a:extLst>
              <a:ext uri="{FF2B5EF4-FFF2-40B4-BE49-F238E27FC236}">
                <a16:creationId xmlns:a16="http://schemas.microsoft.com/office/drawing/2014/main" id="{C561E80C-DAFE-8289-693F-7D753B691A13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82681" y="3635141"/>
            <a:ext cx="1872242" cy="1139918"/>
          </a:xfrm>
          <a:prstGeom prst="rect">
            <a:avLst/>
          </a:prstGeom>
        </p:spPr>
      </p:pic>
      <p:pic>
        <p:nvPicPr>
          <p:cNvPr id="10" name="Picture 9" descr="A close up of black text&#10;&#10;Description automatically generated">
            <a:extLst>
              <a:ext uri="{FF2B5EF4-FFF2-40B4-BE49-F238E27FC236}">
                <a16:creationId xmlns:a16="http://schemas.microsoft.com/office/drawing/2014/main" id="{F6E5F8EF-166F-678F-DB92-721E08AA86BF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10201" y="5116395"/>
            <a:ext cx="3770039" cy="498739"/>
          </a:xfrm>
          <a:prstGeom prst="rect">
            <a:avLst/>
          </a:prstGeom>
        </p:spPr>
      </p:pic>
      <p:pic>
        <p:nvPicPr>
          <p:cNvPr id="11" name="Picture 10" descr="A flag with a blue and red triangle&#10;&#10;Description automatically generated">
            <a:extLst>
              <a:ext uri="{FF2B5EF4-FFF2-40B4-BE49-F238E27FC236}">
                <a16:creationId xmlns:a16="http://schemas.microsoft.com/office/drawing/2014/main" id="{D6C0C078-6AB3-31F5-FB98-2BC011AFD158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11335" y="5131391"/>
            <a:ext cx="553773" cy="338417"/>
          </a:xfrm>
          <a:prstGeom prst="rect">
            <a:avLst/>
          </a:prstGeom>
        </p:spPr>
      </p:pic>
      <p:pic>
        <p:nvPicPr>
          <p:cNvPr id="12" name="Picture 11" descr="A red dragon on a green background&#10;&#10;Description automatically generated">
            <a:extLst>
              <a:ext uri="{FF2B5EF4-FFF2-40B4-BE49-F238E27FC236}">
                <a16:creationId xmlns:a16="http://schemas.microsoft.com/office/drawing/2014/main" id="{E21A971C-3BCA-2194-2EC0-3E37E7BB7F6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3046" y="3879983"/>
            <a:ext cx="656578" cy="388525"/>
          </a:xfrm>
          <a:prstGeom prst="rect">
            <a:avLst/>
          </a:prstGeom>
        </p:spPr>
      </p:pic>
      <p:pic>
        <p:nvPicPr>
          <p:cNvPr id="13" name="Picture 12" descr="A red white and blue flag&#10;&#10;Description automatically generated">
            <a:extLst>
              <a:ext uri="{FF2B5EF4-FFF2-40B4-BE49-F238E27FC236}">
                <a16:creationId xmlns:a16="http://schemas.microsoft.com/office/drawing/2014/main" id="{13949943-08EF-59FB-CA5D-3D17D0B567D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7759" y="4013640"/>
            <a:ext cx="553894" cy="360811"/>
          </a:xfrm>
          <a:prstGeom prst="rect">
            <a:avLst/>
          </a:prstGeom>
        </p:spPr>
      </p:pic>
      <p:pic>
        <p:nvPicPr>
          <p:cNvPr id="14" name="Picture 13" descr="A flag with white stars&#10;&#10;Description automatically generated">
            <a:extLst>
              <a:ext uri="{FF2B5EF4-FFF2-40B4-BE49-F238E27FC236}">
                <a16:creationId xmlns:a16="http://schemas.microsoft.com/office/drawing/2014/main" id="{ECF5CE77-7280-0E78-96BA-402EEDE66F8F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83688" y="2214924"/>
            <a:ext cx="571703" cy="284635"/>
          </a:xfrm>
          <a:prstGeom prst="rect">
            <a:avLst/>
          </a:prstGeom>
        </p:spPr>
      </p:pic>
      <p:pic>
        <p:nvPicPr>
          <p:cNvPr id="15" name="Picture 14" descr="A flag with a blue circle in the middle&#10;&#10;Description automatically generated">
            <a:extLst>
              <a:ext uri="{FF2B5EF4-FFF2-40B4-BE49-F238E27FC236}">
                <a16:creationId xmlns:a16="http://schemas.microsoft.com/office/drawing/2014/main" id="{46A2BE09-DC7A-B231-F76F-C726099439F2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86300" y="2139422"/>
            <a:ext cx="553324" cy="496035"/>
          </a:xfrm>
          <a:prstGeom prst="rect">
            <a:avLst/>
          </a:prstGeom>
        </p:spPr>
      </p:pic>
      <p:pic>
        <p:nvPicPr>
          <p:cNvPr id="17" name="Picture 16" descr="A red cross on a white background&#10;&#10;AI-generated content may be incorrect.">
            <a:extLst>
              <a:ext uri="{FF2B5EF4-FFF2-40B4-BE49-F238E27FC236}">
                <a16:creationId xmlns:a16="http://schemas.microsoft.com/office/drawing/2014/main" id="{C2A4A3B1-6A25-4A2E-AF84-DA931F0CA796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22088" y="81861"/>
            <a:ext cx="608013" cy="357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5492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phone&#10;&#10;Description automatically generated">
            <a:extLst>
              <a:ext uri="{FF2B5EF4-FFF2-40B4-BE49-F238E27FC236}">
                <a16:creationId xmlns:a16="http://schemas.microsoft.com/office/drawing/2014/main" id="{09BEAFD4-41CC-F108-B48C-E7B2F84849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383" y="1437407"/>
            <a:ext cx="4169296" cy="4718806"/>
          </a:xfrm>
          <a:prstGeom prst="rect">
            <a:avLst/>
          </a:prstGeom>
        </p:spPr>
      </p:pic>
      <p:pic>
        <p:nvPicPr>
          <p:cNvPr id="7" name="Picture 6" descr="A flag with a cross&#10;&#10;Description automatically generated">
            <a:extLst>
              <a:ext uri="{FF2B5EF4-FFF2-40B4-BE49-F238E27FC236}">
                <a16:creationId xmlns:a16="http://schemas.microsoft.com/office/drawing/2014/main" id="{23624CF6-7BC9-B0F5-CA2D-E00AA6314C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3803" y="0"/>
            <a:ext cx="758197" cy="454918"/>
          </a:xfrm>
          <a:prstGeom prst="rect">
            <a:avLst/>
          </a:prstGeom>
        </p:spPr>
      </p:pic>
      <p:pic>
        <p:nvPicPr>
          <p:cNvPr id="4" name="Picture 3" descr="A screenshot of a video game&#10;&#10;AI-generated content may be incorrect.">
            <a:extLst>
              <a:ext uri="{FF2B5EF4-FFF2-40B4-BE49-F238E27FC236}">
                <a16:creationId xmlns:a16="http://schemas.microsoft.com/office/drawing/2014/main" id="{D2B35F19-1EE7-9924-0D79-4376FDA83A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8253" y="1357313"/>
            <a:ext cx="4855550" cy="475885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B7F673A-BA08-AA00-CB15-E41ED1AADB6C}"/>
              </a:ext>
            </a:extLst>
          </p:cNvPr>
          <p:cNvSpPr txBox="1"/>
          <p:nvPr/>
        </p:nvSpPr>
        <p:spPr>
          <a:xfrm>
            <a:off x="742951" y="33948"/>
            <a:ext cx="1032276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>
                <a:solidFill>
                  <a:schemeClr val="bg1"/>
                </a:solidFill>
              </a:rPr>
              <a:t>The are 752 Product Items in the UK CPI Basket and There are Changes Every Year.</a:t>
            </a:r>
          </a:p>
          <a:p>
            <a:r>
              <a:rPr lang="en-GB" sz="2000" b="1" dirty="0">
                <a:solidFill>
                  <a:schemeClr val="bg1"/>
                </a:solidFill>
              </a:rPr>
              <a:t>      The Changes Reflect Emerging Consumer Trends in Purchasing Behaviour.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61EA3F1-46B7-CAB9-6EC9-F25A4A4D9A22}"/>
              </a:ext>
            </a:extLst>
          </p:cNvPr>
          <p:cNvSpPr txBox="1"/>
          <p:nvPr/>
        </p:nvSpPr>
        <p:spPr>
          <a:xfrm>
            <a:off x="2837159" y="1683782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2024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3936DFE-7551-AC5B-7743-7AF46CB36195}"/>
              </a:ext>
            </a:extLst>
          </p:cNvPr>
          <p:cNvSpPr txBox="1"/>
          <p:nvPr/>
        </p:nvSpPr>
        <p:spPr>
          <a:xfrm>
            <a:off x="8657214" y="1657350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2025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C708583-3195-B03B-9DD6-E74A74505E7F}"/>
              </a:ext>
            </a:extLst>
          </p:cNvPr>
          <p:cNvSpPr txBox="1"/>
          <p:nvPr/>
        </p:nvSpPr>
        <p:spPr>
          <a:xfrm>
            <a:off x="642938" y="6443663"/>
            <a:ext cx="176945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/>
              <a:t>* Taylor Swift influence.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29E59BD-CA93-3BA9-307B-57283DAB2836}"/>
              </a:ext>
            </a:extLst>
          </p:cNvPr>
          <p:cNvSpPr txBox="1"/>
          <p:nvPr/>
        </p:nvSpPr>
        <p:spPr>
          <a:xfrm>
            <a:off x="1253233" y="3059668"/>
            <a:ext cx="2744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130753253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een and white logo&#10;&#10;Description automatically generated">
            <a:extLst>
              <a:ext uri="{FF2B5EF4-FFF2-40B4-BE49-F238E27FC236}">
                <a16:creationId xmlns:a16="http://schemas.microsoft.com/office/drawing/2014/main" id="{CB9D7ACD-706E-030A-B402-D129C0E944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44" y="188640"/>
            <a:ext cx="1873498" cy="470438"/>
          </a:xfrm>
          <a:prstGeom prst="rect">
            <a:avLst/>
          </a:prstGeom>
        </p:spPr>
      </p:pic>
      <p:pic>
        <p:nvPicPr>
          <p:cNvPr id="5" name="Picture 4" descr="A sign on a shelf&#10;&#10;Description automatically generated with medium confidence">
            <a:extLst>
              <a:ext uri="{FF2B5EF4-FFF2-40B4-BE49-F238E27FC236}">
                <a16:creationId xmlns:a16="http://schemas.microsoft.com/office/drawing/2014/main" id="{3DABBD1F-C5C8-E0AF-8157-39A791036C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92276" y="1452434"/>
            <a:ext cx="3068960" cy="2301720"/>
          </a:xfrm>
          <a:prstGeom prst="rect">
            <a:avLst/>
          </a:prstGeom>
        </p:spPr>
      </p:pic>
      <p:pic>
        <p:nvPicPr>
          <p:cNvPr id="7" name="Picture 6" descr="A shelf with food on it&#10;&#10;Description automatically generated">
            <a:extLst>
              <a:ext uri="{FF2B5EF4-FFF2-40B4-BE49-F238E27FC236}">
                <a16:creationId xmlns:a16="http://schemas.microsoft.com/office/drawing/2014/main" id="{22482ECB-6C3E-39B4-8ECC-A78BE48A01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021970" y="768139"/>
            <a:ext cx="6093296" cy="456997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7DC5F3C-F688-0447-7621-68FBB42B471F}"/>
              </a:ext>
            </a:extLst>
          </p:cNvPr>
          <p:cNvSpPr txBox="1"/>
          <p:nvPr/>
        </p:nvSpPr>
        <p:spPr>
          <a:xfrm>
            <a:off x="55180" y="6361583"/>
            <a:ext cx="24590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0070C0"/>
                </a:solidFill>
              </a:rPr>
              <a:t>Monmouth, April 20</a:t>
            </a:r>
            <a:r>
              <a:rPr lang="en-US" sz="1400" b="1" baseline="30000" dirty="0">
                <a:solidFill>
                  <a:srgbClr val="0070C0"/>
                </a:solidFill>
              </a:rPr>
              <a:t>th</a:t>
            </a:r>
            <a:r>
              <a:rPr lang="en-US" sz="1400" b="1" dirty="0">
                <a:solidFill>
                  <a:srgbClr val="0070C0"/>
                </a:solidFill>
              </a:rPr>
              <a:t>, 2024</a:t>
            </a:r>
          </a:p>
        </p:txBody>
      </p:sp>
      <p:pic>
        <p:nvPicPr>
          <p:cNvPr id="10" name="Picture 9" descr="A shelf with different colored boxes&#10;&#10;Description automatically generated with medium confidence">
            <a:extLst>
              <a:ext uri="{FF2B5EF4-FFF2-40B4-BE49-F238E27FC236}">
                <a16:creationId xmlns:a16="http://schemas.microsoft.com/office/drawing/2014/main" id="{C2913562-079A-D936-8CDB-820AFEC703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17" r="11101"/>
          <a:stretch/>
        </p:blipFill>
        <p:spPr>
          <a:xfrm>
            <a:off x="7666316" y="13891"/>
            <a:ext cx="4547828" cy="6294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370792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028EA80-7357-B74C-864D-ABCAA33D03EC}"/>
              </a:ext>
            </a:extLst>
          </p:cNvPr>
          <p:cNvSpPr txBox="1"/>
          <p:nvPr/>
        </p:nvSpPr>
        <p:spPr>
          <a:xfrm>
            <a:off x="6206061" y="2896615"/>
            <a:ext cx="5822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84p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0F9333B-095F-AA43-9332-533CFA57277B}"/>
              </a:ext>
            </a:extLst>
          </p:cNvPr>
          <p:cNvSpPr/>
          <p:nvPr/>
        </p:nvSpPr>
        <p:spPr>
          <a:xfrm>
            <a:off x="2787600" y="5084209"/>
            <a:ext cx="5822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84p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D74A3B-C893-2148-A810-F01FF5AEB18B}"/>
              </a:ext>
            </a:extLst>
          </p:cNvPr>
          <p:cNvSpPr txBox="1"/>
          <p:nvPr/>
        </p:nvSpPr>
        <p:spPr>
          <a:xfrm>
            <a:off x="82900" y="11245"/>
            <a:ext cx="120082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Meal Type &amp; Carbohydrate Convenience: Important Considerations for Family Hughes!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46D75BE-B1D5-4E4B-B90B-7BA3078D6DF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85408" y="1635506"/>
            <a:ext cx="1761284" cy="167202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049EB75A-CB30-334C-9C71-163367020791}"/>
              </a:ext>
            </a:extLst>
          </p:cNvPr>
          <p:cNvSpPr/>
          <p:nvPr/>
        </p:nvSpPr>
        <p:spPr>
          <a:xfrm>
            <a:off x="10903513" y="3429000"/>
            <a:ext cx="5822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69p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BC8063A-813A-7448-B9D1-131E57DC4BB7}"/>
              </a:ext>
            </a:extLst>
          </p:cNvPr>
          <p:cNvSpPr/>
          <p:nvPr/>
        </p:nvSpPr>
        <p:spPr>
          <a:xfrm>
            <a:off x="8003679" y="1219953"/>
            <a:ext cx="5822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75p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AAC1714-7597-1643-922C-34097B3E32F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38820" y="525394"/>
            <a:ext cx="4775017" cy="1274255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A1FB7354-7CFB-7549-B360-447751CE9287}"/>
              </a:ext>
            </a:extLst>
          </p:cNvPr>
          <p:cNvSpPr/>
          <p:nvPr/>
        </p:nvSpPr>
        <p:spPr>
          <a:xfrm>
            <a:off x="1605590" y="956140"/>
            <a:ext cx="5822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75p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29AAFF9-6397-8047-9614-E9B068BAE74F}"/>
              </a:ext>
            </a:extLst>
          </p:cNvPr>
          <p:cNvSpPr/>
          <p:nvPr/>
        </p:nvSpPr>
        <p:spPr>
          <a:xfrm>
            <a:off x="10953005" y="5931947"/>
            <a:ext cx="5822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68p</a:t>
            </a:r>
          </a:p>
        </p:txBody>
      </p:sp>
      <p:pic>
        <p:nvPicPr>
          <p:cNvPr id="13" name="Picture 12" descr="A package of rice in a blue bowl&#10;&#10;Description automatically generated">
            <a:extLst>
              <a:ext uri="{FF2B5EF4-FFF2-40B4-BE49-F238E27FC236}">
                <a16:creationId xmlns:a16="http://schemas.microsoft.com/office/drawing/2014/main" id="{0D1CB291-ED66-7BB2-BFDF-7A320A09184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5244" y="2080405"/>
            <a:ext cx="2052815" cy="2797322"/>
          </a:xfrm>
          <a:prstGeom prst="rect">
            <a:avLst/>
          </a:prstGeom>
        </p:spPr>
      </p:pic>
      <p:pic>
        <p:nvPicPr>
          <p:cNvPr id="19" name="Picture 18" descr="A package of mashed potato&#10;&#10;Description automatically generated">
            <a:extLst>
              <a:ext uri="{FF2B5EF4-FFF2-40B4-BE49-F238E27FC236}">
                <a16:creationId xmlns:a16="http://schemas.microsoft.com/office/drawing/2014/main" id="{C513DD10-BA92-5AEC-CE1C-647E727C4CC7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02300" y="2125505"/>
            <a:ext cx="1980539" cy="2099541"/>
          </a:xfrm>
          <a:prstGeom prst="rect">
            <a:avLst/>
          </a:prstGeom>
        </p:spPr>
      </p:pic>
      <p:pic>
        <p:nvPicPr>
          <p:cNvPr id="21" name="Picture 20" descr="A package of bread on a white background&#10;&#10;Description automatically generated">
            <a:extLst>
              <a:ext uri="{FF2B5EF4-FFF2-40B4-BE49-F238E27FC236}">
                <a16:creationId xmlns:a16="http://schemas.microsoft.com/office/drawing/2014/main" id="{09685A7D-0BB3-2A94-6CD0-293A592A3B9E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02711" y="2455807"/>
            <a:ext cx="1012110" cy="1542651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CEA1933A-BD01-F411-8DBD-CB592E05C167}"/>
              </a:ext>
            </a:extLst>
          </p:cNvPr>
          <p:cNvSpPr txBox="1"/>
          <p:nvPr/>
        </p:nvSpPr>
        <p:spPr>
          <a:xfrm>
            <a:off x="7789141" y="4105946"/>
            <a:ext cx="67153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80p</a:t>
            </a:r>
          </a:p>
        </p:txBody>
      </p:sp>
      <p:pic>
        <p:nvPicPr>
          <p:cNvPr id="25" name="Picture 24" descr="A red and white label with a red background&#10;&#10;Description automatically generated">
            <a:extLst>
              <a:ext uri="{FF2B5EF4-FFF2-40B4-BE49-F238E27FC236}">
                <a16:creationId xmlns:a16="http://schemas.microsoft.com/office/drawing/2014/main" id="{3DD767AD-7FB3-01B3-40C7-37A0A8326E74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7268" y="2178035"/>
            <a:ext cx="1281263" cy="3834570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DA8DDE29-B8F0-2649-9195-789E1E2A5FFE}"/>
              </a:ext>
            </a:extLst>
          </p:cNvPr>
          <p:cNvSpPr txBox="1"/>
          <p:nvPr/>
        </p:nvSpPr>
        <p:spPr>
          <a:xfrm>
            <a:off x="609030" y="6012605"/>
            <a:ext cx="87845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£1.15</a:t>
            </a:r>
          </a:p>
        </p:txBody>
      </p:sp>
      <p:pic>
        <p:nvPicPr>
          <p:cNvPr id="29" name="Picture 28" descr="A box of french fries&#10;&#10;Description automatically generated">
            <a:extLst>
              <a:ext uri="{FF2B5EF4-FFF2-40B4-BE49-F238E27FC236}">
                <a16:creationId xmlns:a16="http://schemas.microsoft.com/office/drawing/2014/main" id="{D68DEFCD-36B7-5FAE-4ABE-040EEA5B4176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43248" y="4585986"/>
            <a:ext cx="1761284" cy="1674256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0AEA3E05-56EB-713C-5AFA-15936611880E}"/>
              </a:ext>
            </a:extLst>
          </p:cNvPr>
          <p:cNvSpPr txBox="1"/>
          <p:nvPr/>
        </p:nvSpPr>
        <p:spPr>
          <a:xfrm>
            <a:off x="8443248" y="5743200"/>
            <a:ext cx="6976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£1.10</a:t>
            </a:r>
          </a:p>
        </p:txBody>
      </p:sp>
      <p:pic>
        <p:nvPicPr>
          <p:cNvPr id="32" name="Picture 31" descr="A package of hot dog rolls&#10;&#10;Description automatically generated">
            <a:extLst>
              <a:ext uri="{FF2B5EF4-FFF2-40B4-BE49-F238E27FC236}">
                <a16:creationId xmlns:a16="http://schemas.microsoft.com/office/drawing/2014/main" id="{17160428-683D-4744-0A1A-CB45CA0CA3BD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9431"/>
          <a:stretch/>
        </p:blipFill>
        <p:spPr>
          <a:xfrm>
            <a:off x="6538035" y="4897836"/>
            <a:ext cx="1437259" cy="1329154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CAA532E7-0657-59EC-C327-1616A5504573}"/>
              </a:ext>
            </a:extLst>
          </p:cNvPr>
          <p:cNvSpPr txBox="1"/>
          <p:nvPr/>
        </p:nvSpPr>
        <p:spPr>
          <a:xfrm>
            <a:off x="7894137" y="5516385"/>
            <a:ext cx="5373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89p</a:t>
            </a:r>
          </a:p>
        </p:txBody>
      </p:sp>
      <p:pic>
        <p:nvPicPr>
          <p:cNvPr id="35" name="Picture 34" descr="A package of pasta&#10;&#10;Description automatically generated">
            <a:extLst>
              <a:ext uri="{FF2B5EF4-FFF2-40B4-BE49-F238E27FC236}">
                <a16:creationId xmlns:a16="http://schemas.microsoft.com/office/drawing/2014/main" id="{2B6460D4-609C-2C44-5E31-2C41887F872E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02000" y="525394"/>
            <a:ext cx="1156578" cy="1793534"/>
          </a:xfrm>
          <a:prstGeom prst="rect">
            <a:avLst/>
          </a:prstGeom>
        </p:spPr>
      </p:pic>
      <p:pic>
        <p:nvPicPr>
          <p:cNvPr id="39" name="Picture 38" descr="A box of potatoes&#10;&#10;Description automatically generated">
            <a:extLst>
              <a:ext uri="{FF2B5EF4-FFF2-40B4-BE49-F238E27FC236}">
                <a16:creationId xmlns:a16="http://schemas.microsoft.com/office/drawing/2014/main" id="{9DF6236B-6B83-58F2-F094-DA3BF07B57EF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92039" y="3961728"/>
            <a:ext cx="1704145" cy="1970219"/>
          </a:xfrm>
          <a:prstGeom prst="rect">
            <a:avLst/>
          </a:prstGeom>
        </p:spPr>
      </p:pic>
      <p:pic>
        <p:nvPicPr>
          <p:cNvPr id="41" name="Picture 40" descr="A box of potatoes&#10;&#10;Description automatically generated">
            <a:extLst>
              <a:ext uri="{FF2B5EF4-FFF2-40B4-BE49-F238E27FC236}">
                <a16:creationId xmlns:a16="http://schemas.microsoft.com/office/drawing/2014/main" id="{A60362EF-2B11-F479-05B0-4E7D0F082C9F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63861" y="538273"/>
            <a:ext cx="1437259" cy="2107280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13856B64-A41A-7F76-1778-BB973748F703}"/>
              </a:ext>
            </a:extLst>
          </p:cNvPr>
          <p:cNvSpPr txBox="1"/>
          <p:nvPr/>
        </p:nvSpPr>
        <p:spPr>
          <a:xfrm>
            <a:off x="9100644" y="2676911"/>
            <a:ext cx="761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£1.20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D063A218-0751-B149-9F9F-2351D36C0D12}"/>
              </a:ext>
            </a:extLst>
          </p:cNvPr>
          <p:cNvSpPr txBox="1"/>
          <p:nvPr/>
        </p:nvSpPr>
        <p:spPr>
          <a:xfrm>
            <a:off x="1529" y="6271318"/>
            <a:ext cx="105763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As Diets become more “international”, Traditional Carbohydrate Options may be Squeezed.</a:t>
            </a:r>
          </a:p>
          <a:p>
            <a:r>
              <a:rPr lang="en-US" b="1" dirty="0">
                <a:solidFill>
                  <a:srgbClr val="0070C0"/>
                </a:solidFill>
              </a:rPr>
              <a:t>For Main Meal Dishes, it’s More about the Sauce than Meat Species. Great for Cheaper Chicken!</a:t>
            </a:r>
          </a:p>
        </p:txBody>
      </p:sp>
      <p:pic>
        <p:nvPicPr>
          <p:cNvPr id="3" name="Picture 2" descr="A flag with a cross&#10;&#10;Description automatically generated">
            <a:extLst>
              <a:ext uri="{FF2B5EF4-FFF2-40B4-BE49-F238E27FC236}">
                <a16:creationId xmlns:a16="http://schemas.microsoft.com/office/drawing/2014/main" id="{001D44CA-145D-478C-0A3F-92455DC060E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5108" y="692652"/>
            <a:ext cx="778004" cy="466802"/>
          </a:xfrm>
          <a:prstGeom prst="rect">
            <a:avLst/>
          </a:prstGeom>
        </p:spPr>
      </p:pic>
      <p:pic>
        <p:nvPicPr>
          <p:cNvPr id="7" name="Picture 6" descr="A close up of a package of bread&#10;&#10;Description automatically generated">
            <a:extLst>
              <a:ext uri="{FF2B5EF4-FFF2-40B4-BE49-F238E27FC236}">
                <a16:creationId xmlns:a16="http://schemas.microsoft.com/office/drawing/2014/main" id="{2C75512E-F93D-557A-9106-D4199873C581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03" b="5926"/>
          <a:stretch/>
        </p:blipFill>
        <p:spPr>
          <a:xfrm>
            <a:off x="3533895" y="5281026"/>
            <a:ext cx="1214027" cy="94596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2343CB3-2845-A769-A9EF-8901F937E77C}"/>
              </a:ext>
            </a:extLst>
          </p:cNvPr>
          <p:cNvSpPr txBox="1"/>
          <p:nvPr/>
        </p:nvSpPr>
        <p:spPr>
          <a:xfrm>
            <a:off x="4788802" y="5732472"/>
            <a:ext cx="70759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90p</a:t>
            </a:r>
          </a:p>
        </p:txBody>
      </p:sp>
      <p:pic>
        <p:nvPicPr>
          <p:cNvPr id="10" name="Picture 9" descr="A close-up of logos&#10;&#10;Description automatically generated">
            <a:extLst>
              <a:ext uri="{FF2B5EF4-FFF2-40B4-BE49-F238E27FC236}">
                <a16:creationId xmlns:a16="http://schemas.microsoft.com/office/drawing/2014/main" id="{BB55282F-6621-B9B7-7262-CC5C1D798C18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527"/>
          <a:stretch/>
        </p:blipFill>
        <p:spPr>
          <a:xfrm>
            <a:off x="221227" y="583902"/>
            <a:ext cx="1069466" cy="114169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D05A612-2614-5C03-EB8C-201AB8D4396D}"/>
              </a:ext>
            </a:extLst>
          </p:cNvPr>
          <p:cNvSpPr txBox="1"/>
          <p:nvPr/>
        </p:nvSpPr>
        <p:spPr>
          <a:xfrm>
            <a:off x="4140908" y="4292952"/>
            <a:ext cx="24529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“</a:t>
            </a:r>
            <a:r>
              <a:rPr lang="en-GB" sz="1400" b="1" dirty="0">
                <a:solidFill>
                  <a:schemeClr val="bg1"/>
                </a:solidFill>
              </a:rPr>
              <a:t>Instant” Mash &amp; Rice</a:t>
            </a:r>
          </a:p>
          <a:p>
            <a:r>
              <a:rPr lang="en-GB" sz="1400" b="1" dirty="0">
                <a:solidFill>
                  <a:schemeClr val="bg1"/>
                </a:solidFill>
              </a:rPr>
              <a:t>Become Routine Purchase</a:t>
            </a:r>
            <a:endParaRPr lang="en-GB" sz="1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977987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yellow bag of chicken snack&#10;&#10;AI-generated content may be incorrect.">
            <a:extLst>
              <a:ext uri="{FF2B5EF4-FFF2-40B4-BE49-F238E27FC236}">
                <a16:creationId xmlns:a16="http://schemas.microsoft.com/office/drawing/2014/main" id="{930790F9-2F58-1687-CA2F-7AFD75724F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247" y="37088"/>
            <a:ext cx="3478114" cy="4128303"/>
          </a:xfrm>
          <a:prstGeom prst="rect">
            <a:avLst/>
          </a:prstGeom>
        </p:spPr>
      </p:pic>
      <p:pic>
        <p:nvPicPr>
          <p:cNvPr id="7" name="Picture 6" descr="A black bag with a logo and text&#10;&#10;AI-generated content may be incorrect.">
            <a:extLst>
              <a:ext uri="{FF2B5EF4-FFF2-40B4-BE49-F238E27FC236}">
                <a16:creationId xmlns:a16="http://schemas.microsoft.com/office/drawing/2014/main" id="{B07F084D-2A5B-D7BF-DC6D-FE73E34576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54092" y="37088"/>
            <a:ext cx="2812675" cy="3816455"/>
          </a:xfrm>
          <a:prstGeom prst="rect">
            <a:avLst/>
          </a:prstGeom>
        </p:spPr>
      </p:pic>
      <p:pic>
        <p:nvPicPr>
          <p:cNvPr id="9" name="Picture 8" descr="A black and white logo&#10;&#10;AI-generated content may be incorrect.">
            <a:extLst>
              <a:ext uri="{FF2B5EF4-FFF2-40B4-BE49-F238E27FC236}">
                <a16:creationId xmlns:a16="http://schemas.microsoft.com/office/drawing/2014/main" id="{12920992-C2F0-4169-ADCF-77AD5C7BBF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96278" y="6385465"/>
            <a:ext cx="1468664" cy="449734"/>
          </a:xfrm>
          <a:prstGeom prst="rect">
            <a:avLst/>
          </a:prstGeom>
        </p:spPr>
      </p:pic>
      <p:pic>
        <p:nvPicPr>
          <p:cNvPr id="11" name="Picture 10" descr="A bag of chicken chips&#10;&#10;AI-generated content may be incorrect.">
            <a:extLst>
              <a:ext uri="{FF2B5EF4-FFF2-40B4-BE49-F238E27FC236}">
                <a16:creationId xmlns:a16="http://schemas.microsoft.com/office/drawing/2014/main" id="{22AE91EA-5B3E-3B0A-1D64-711969347D5D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16335"/>
          <a:stretch/>
        </p:blipFill>
        <p:spPr>
          <a:xfrm>
            <a:off x="4894162" y="3979740"/>
            <a:ext cx="3283814" cy="2841172"/>
          </a:xfrm>
          <a:prstGeom prst="rect">
            <a:avLst/>
          </a:prstGeom>
        </p:spPr>
      </p:pic>
      <p:pic>
        <p:nvPicPr>
          <p:cNvPr id="13" name="Picture 12" descr="A group of bags of food&#10;&#10;AI-generated content may be incorrect.">
            <a:extLst>
              <a:ext uri="{FF2B5EF4-FFF2-40B4-BE49-F238E27FC236}">
                <a16:creationId xmlns:a16="http://schemas.microsoft.com/office/drawing/2014/main" id="{C3328FBF-B3EA-D788-BF58-E206552863AA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5533" r="4821"/>
          <a:stretch/>
        </p:blipFill>
        <p:spPr>
          <a:xfrm>
            <a:off x="8215053" y="1118507"/>
            <a:ext cx="3870450" cy="431074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0E53181-11D1-9E56-50C2-AA3B77052444}"/>
              </a:ext>
            </a:extLst>
          </p:cNvPr>
          <p:cNvSpPr txBox="1"/>
          <p:nvPr/>
        </p:nvSpPr>
        <p:spPr>
          <a:xfrm>
            <a:off x="7095733" y="122401"/>
            <a:ext cx="509626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>
                <a:solidFill>
                  <a:schemeClr val="bg1"/>
                </a:solidFill>
              </a:rPr>
              <a:t>    Chicken Set to Capitalise on Rise of</a:t>
            </a:r>
          </a:p>
          <a:p>
            <a:r>
              <a:rPr lang="en-GB" sz="2000" b="1" dirty="0">
                <a:solidFill>
                  <a:schemeClr val="bg1"/>
                </a:solidFill>
              </a:rPr>
              <a:t>  Healthy Snacking, High Protein Foods </a:t>
            </a:r>
          </a:p>
          <a:p>
            <a:r>
              <a:rPr lang="en-GB" sz="2000" b="1" dirty="0">
                <a:solidFill>
                  <a:schemeClr val="bg1"/>
                </a:solidFill>
              </a:rPr>
              <a:t>  and Consumers Embracing Mini Meals</a:t>
            </a:r>
          </a:p>
          <a:p>
            <a:endParaRPr lang="en-GB" sz="2000" b="1" dirty="0">
              <a:solidFill>
                <a:schemeClr val="bg1"/>
              </a:solidFill>
            </a:endParaRPr>
          </a:p>
        </p:txBody>
      </p:sp>
      <p:pic>
        <p:nvPicPr>
          <p:cNvPr id="17" name="Picture 16" descr="A bag of food with text on it&#10;&#10;AI-generated content may be incorrect.">
            <a:extLst>
              <a:ext uri="{FF2B5EF4-FFF2-40B4-BE49-F238E27FC236}">
                <a16:creationId xmlns:a16="http://schemas.microsoft.com/office/drawing/2014/main" id="{901B75B5-EFF5-6EF4-C228-7E191890C99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2091" y="4185452"/>
            <a:ext cx="2178232" cy="2692609"/>
          </a:xfrm>
          <a:prstGeom prst="rect">
            <a:avLst/>
          </a:prstGeom>
        </p:spPr>
      </p:pic>
      <p:pic>
        <p:nvPicPr>
          <p:cNvPr id="1026" name="Picture 2" descr="Perdue Chicken, Green Chili, Diced (12 oz) Delivery or Pickup Near Me -  Instacart">
            <a:extLst>
              <a:ext uri="{FF2B5EF4-FFF2-40B4-BE49-F238E27FC236}">
                <a16:creationId xmlns:a16="http://schemas.microsoft.com/office/drawing/2014/main" id="{4DB61B56-D1C9-8857-F4A2-803CC92AD4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05" t="4583" r="15139" b="3959"/>
          <a:stretch/>
        </p:blipFill>
        <p:spPr bwMode="auto">
          <a:xfrm>
            <a:off x="2527170" y="4185452"/>
            <a:ext cx="2107697" cy="2755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839599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holding a bag of food&#10;&#10;AI-generated content may be incorrect.">
            <a:extLst>
              <a:ext uri="{FF2B5EF4-FFF2-40B4-BE49-F238E27FC236}">
                <a16:creationId xmlns:a16="http://schemas.microsoft.com/office/drawing/2014/main" id="{66D87E08-622B-3A03-971E-2DD3716026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272" y="118327"/>
            <a:ext cx="7772400" cy="2992792"/>
          </a:xfrm>
          <a:prstGeom prst="rect">
            <a:avLst/>
          </a:prstGeom>
        </p:spPr>
      </p:pic>
      <p:pic>
        <p:nvPicPr>
          <p:cNvPr id="5" name="Picture 4" descr="A close up of food&#10;&#10;AI-generated content may be incorrect.">
            <a:extLst>
              <a:ext uri="{FF2B5EF4-FFF2-40B4-BE49-F238E27FC236}">
                <a16:creationId xmlns:a16="http://schemas.microsoft.com/office/drawing/2014/main" id="{32B75698-D581-45A1-0AE3-75865FF5A36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62185"/>
          <a:stretch/>
        </p:blipFill>
        <p:spPr>
          <a:xfrm>
            <a:off x="212272" y="3592286"/>
            <a:ext cx="2754476" cy="2435559"/>
          </a:xfrm>
          <a:prstGeom prst="rect">
            <a:avLst/>
          </a:prstGeom>
        </p:spPr>
      </p:pic>
      <p:pic>
        <p:nvPicPr>
          <p:cNvPr id="7" name="Picture 6" descr="A close up of food&#10;&#10;AI-generated content may be incorrect.">
            <a:extLst>
              <a:ext uri="{FF2B5EF4-FFF2-40B4-BE49-F238E27FC236}">
                <a16:creationId xmlns:a16="http://schemas.microsoft.com/office/drawing/2014/main" id="{BE757A53-9823-6AD7-042E-C39F25CD153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2185"/>
          <a:stretch/>
        </p:blipFill>
        <p:spPr>
          <a:xfrm>
            <a:off x="3341523" y="3592286"/>
            <a:ext cx="2754477" cy="2435559"/>
          </a:xfrm>
          <a:prstGeom prst="rect">
            <a:avLst/>
          </a:prstGeom>
        </p:spPr>
      </p:pic>
      <p:pic>
        <p:nvPicPr>
          <p:cNvPr id="9" name="Picture 8" descr="A close up of food&#10;&#10;AI-generated content may be incorrect.">
            <a:extLst>
              <a:ext uri="{FF2B5EF4-FFF2-40B4-BE49-F238E27FC236}">
                <a16:creationId xmlns:a16="http://schemas.microsoft.com/office/drawing/2014/main" id="{DC9FDF9F-47E5-CCA2-3235-9028D72CB20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731" r="61765"/>
          <a:stretch/>
        </p:blipFill>
        <p:spPr>
          <a:xfrm>
            <a:off x="6470775" y="3650624"/>
            <a:ext cx="2496125" cy="2377221"/>
          </a:xfrm>
          <a:prstGeom prst="rect">
            <a:avLst/>
          </a:prstGeom>
        </p:spPr>
      </p:pic>
      <p:pic>
        <p:nvPicPr>
          <p:cNvPr id="11" name="Picture 10" descr="A close up of food&#10;&#10;AI-generated content may be incorrect.">
            <a:extLst>
              <a:ext uri="{FF2B5EF4-FFF2-40B4-BE49-F238E27FC236}">
                <a16:creationId xmlns:a16="http://schemas.microsoft.com/office/drawing/2014/main" id="{63A9A795-71E6-BB74-359D-BF293FBD711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62815"/>
          <a:stretch/>
        </p:blipFill>
        <p:spPr>
          <a:xfrm>
            <a:off x="9248364" y="3650624"/>
            <a:ext cx="2614284" cy="2377220"/>
          </a:xfrm>
          <a:prstGeom prst="rect">
            <a:avLst/>
          </a:prstGeom>
        </p:spPr>
      </p:pic>
      <p:pic>
        <p:nvPicPr>
          <p:cNvPr id="13" name="Picture 12" descr="A group of food in plastic containers&#10;&#10;AI-generated content may be incorrect.">
            <a:extLst>
              <a:ext uri="{FF2B5EF4-FFF2-40B4-BE49-F238E27FC236}">
                <a16:creationId xmlns:a16="http://schemas.microsoft.com/office/drawing/2014/main" id="{12E7D22B-7C62-D4DA-2AB6-7D2BC7FC2F0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60629"/>
          <a:stretch/>
        </p:blipFill>
        <p:spPr>
          <a:xfrm>
            <a:off x="8107084" y="181039"/>
            <a:ext cx="1719632" cy="1444291"/>
          </a:xfrm>
          <a:prstGeom prst="rect">
            <a:avLst/>
          </a:prstGeom>
        </p:spPr>
      </p:pic>
      <p:pic>
        <p:nvPicPr>
          <p:cNvPr id="15" name="Picture 14" descr="A group of food in plastic containers&#10;&#10;AI-generated content may be incorrect.">
            <a:extLst>
              <a:ext uri="{FF2B5EF4-FFF2-40B4-BE49-F238E27FC236}">
                <a16:creationId xmlns:a16="http://schemas.microsoft.com/office/drawing/2014/main" id="{6DB9DE88-5A39-F429-D4C8-360B6690145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58824"/>
          <a:stretch/>
        </p:blipFill>
        <p:spPr>
          <a:xfrm>
            <a:off x="10171126" y="181039"/>
            <a:ext cx="1808602" cy="1452405"/>
          </a:xfrm>
          <a:prstGeom prst="rect">
            <a:avLst/>
          </a:prstGeom>
        </p:spPr>
      </p:pic>
      <p:pic>
        <p:nvPicPr>
          <p:cNvPr id="19" name="Picture 18" descr="A package of chicken sausages&#10;&#10;AI-generated content may be incorrect.">
            <a:extLst>
              <a:ext uri="{FF2B5EF4-FFF2-40B4-BE49-F238E27FC236}">
                <a16:creationId xmlns:a16="http://schemas.microsoft.com/office/drawing/2014/main" id="{13BFF59A-E35C-5904-4C73-A4F338BFCC7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74007" y="1984709"/>
            <a:ext cx="1183240" cy="1444291"/>
          </a:xfrm>
          <a:prstGeom prst="rect">
            <a:avLst/>
          </a:prstGeom>
        </p:spPr>
      </p:pic>
      <p:pic>
        <p:nvPicPr>
          <p:cNvPr id="21" name="Picture 20" descr="A close up of food in containers&#10;&#10;AI-generated content may be incorrect.">
            <a:extLst>
              <a:ext uri="{FF2B5EF4-FFF2-40B4-BE49-F238E27FC236}">
                <a16:creationId xmlns:a16="http://schemas.microsoft.com/office/drawing/2014/main" id="{D46D19E8-EA24-7320-A32D-FAFBB3A923CB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r="64561"/>
          <a:stretch/>
        </p:blipFill>
        <p:spPr>
          <a:xfrm>
            <a:off x="10171126" y="1928785"/>
            <a:ext cx="1557173" cy="1467749"/>
          </a:xfrm>
          <a:prstGeom prst="rect">
            <a:avLst/>
          </a:prstGeom>
        </p:spPr>
      </p:pic>
      <p:pic>
        <p:nvPicPr>
          <p:cNvPr id="4" name="Picture 3" descr="A flag with a cross&#10;&#10;AI-generated content may be incorrect.">
            <a:extLst>
              <a:ext uri="{FF2B5EF4-FFF2-40B4-BE49-F238E27FC236}">
                <a16:creationId xmlns:a16="http://schemas.microsoft.com/office/drawing/2014/main" id="{3B3F26AF-7DB1-45E1-1532-EB6E39D3DC8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7139"/>
            <a:ext cx="579664" cy="347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2188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46403E1-079F-7844-9FFA-E431EA76A86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21088"/>
          <a:stretch/>
        </p:blipFill>
        <p:spPr>
          <a:xfrm rot="5400000">
            <a:off x="-213674" y="2582618"/>
            <a:ext cx="4384048" cy="416671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8B90BB4-FB56-7F4C-A651-2C6A139179C2}"/>
              </a:ext>
            </a:extLst>
          </p:cNvPr>
          <p:cNvSpPr txBox="1"/>
          <p:nvPr/>
        </p:nvSpPr>
        <p:spPr>
          <a:xfrm>
            <a:off x="5882926" y="191126"/>
            <a:ext cx="5008102" cy="1708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b="1" dirty="0">
                <a:solidFill>
                  <a:schemeClr val="bg1"/>
                </a:solidFill>
              </a:rPr>
              <a:t>    Looking to Grow Your Market?</a:t>
            </a:r>
          </a:p>
          <a:p>
            <a:endParaRPr lang="en-US" sz="2100" b="1" dirty="0">
              <a:solidFill>
                <a:schemeClr val="bg1"/>
              </a:solidFill>
            </a:endParaRPr>
          </a:p>
          <a:p>
            <a:r>
              <a:rPr lang="en-US" sz="2100" b="1" dirty="0">
                <a:solidFill>
                  <a:schemeClr val="bg1"/>
                </a:solidFill>
              </a:rPr>
              <a:t>     Add Another Eating Occasion.</a:t>
            </a:r>
          </a:p>
          <a:p>
            <a:r>
              <a:rPr lang="en-US" sz="2100" b="1" dirty="0">
                <a:solidFill>
                  <a:schemeClr val="bg1"/>
                </a:solidFill>
              </a:rPr>
              <a:t> Like Brekkie or Any Time Snacking</a:t>
            </a:r>
          </a:p>
          <a:p>
            <a:r>
              <a:rPr lang="en-US" sz="2100" b="1" dirty="0">
                <a:solidFill>
                  <a:schemeClr val="bg1"/>
                </a:solidFill>
              </a:rPr>
              <a:t>with Snacks Doubling as Light Meals!</a:t>
            </a:r>
          </a:p>
        </p:txBody>
      </p:sp>
      <p:pic>
        <p:nvPicPr>
          <p:cNvPr id="2" name="Picture 1" descr="A bag of chicken snacks&#10;&#10;AI-generated content may be incorrect.">
            <a:extLst>
              <a:ext uri="{FF2B5EF4-FFF2-40B4-BE49-F238E27FC236}">
                <a16:creationId xmlns:a16="http://schemas.microsoft.com/office/drawing/2014/main" id="{A8428E80-B46A-67D7-29D0-0215358945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25372" y="1978892"/>
            <a:ext cx="3517224" cy="3952249"/>
          </a:xfrm>
          <a:prstGeom prst="rect">
            <a:avLst/>
          </a:prstGeom>
        </p:spPr>
      </p:pic>
      <p:pic>
        <p:nvPicPr>
          <p:cNvPr id="5" name="Picture 4" descr="A magazine with a variety of snacks&#10;&#10;AI-generated content may be incorrect.">
            <a:extLst>
              <a:ext uri="{FF2B5EF4-FFF2-40B4-BE49-F238E27FC236}">
                <a16:creationId xmlns:a16="http://schemas.microsoft.com/office/drawing/2014/main" id="{0565D64D-C5E8-10E7-587C-ECC70206E03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0529" t="4762" r="10106" b="20238"/>
          <a:stretch/>
        </p:blipFill>
        <p:spPr>
          <a:xfrm>
            <a:off x="8386977" y="1978892"/>
            <a:ext cx="3371636" cy="4248262"/>
          </a:xfrm>
          <a:prstGeom prst="rect">
            <a:avLst/>
          </a:prstGeom>
        </p:spPr>
      </p:pic>
      <p:pic>
        <p:nvPicPr>
          <p:cNvPr id="6" name="Picture 5" descr="A child and child sitting at a table with a turkey&#10;&#10;Description automatically generated">
            <a:extLst>
              <a:ext uri="{FF2B5EF4-FFF2-40B4-BE49-F238E27FC236}">
                <a16:creationId xmlns:a16="http://schemas.microsoft.com/office/drawing/2014/main" id="{3C0245E1-0392-4415-931F-FA2581584E5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3563" y="738604"/>
            <a:ext cx="2786999" cy="196070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95453DD-B983-B1AE-582A-465156DF7E91}"/>
              </a:ext>
            </a:extLst>
          </p:cNvPr>
          <p:cNvSpPr txBox="1"/>
          <p:nvPr/>
        </p:nvSpPr>
        <p:spPr>
          <a:xfrm>
            <a:off x="366369" y="30718"/>
            <a:ext cx="355898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>
                <a:solidFill>
                  <a:schemeClr val="bg1"/>
                </a:solidFill>
              </a:rPr>
              <a:t>            In the 1950s</a:t>
            </a:r>
          </a:p>
          <a:p>
            <a:r>
              <a:rPr lang="en-GB" sz="2000" b="1" dirty="0">
                <a:solidFill>
                  <a:schemeClr val="bg1"/>
                </a:solidFill>
              </a:rPr>
              <a:t>Chicken was for Christmas!</a:t>
            </a:r>
          </a:p>
        </p:txBody>
      </p:sp>
      <p:pic>
        <p:nvPicPr>
          <p:cNvPr id="9" name="Picture 8" descr="A jar of food with a label&#10;&#10;Description automatically generated">
            <a:extLst>
              <a:ext uri="{FF2B5EF4-FFF2-40B4-BE49-F238E27FC236}">
                <a16:creationId xmlns:a16="http://schemas.microsoft.com/office/drawing/2014/main" id="{4C70FF01-4FE5-9155-63C7-2E7AFF30364D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13768" r="5436" b="10931"/>
          <a:stretch/>
        </p:blipFill>
        <p:spPr>
          <a:xfrm>
            <a:off x="3297817" y="892711"/>
            <a:ext cx="1014413" cy="1427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84869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21" name="Picture 2">
            <a:extLst>
              <a:ext uri="{FF2B5EF4-FFF2-40B4-BE49-F238E27FC236}">
                <a16:creationId xmlns:a16="http://schemas.microsoft.com/office/drawing/2014/main" id="{3BEF153A-E230-79EB-7C2D-2FEE89CD87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208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22" name="Picture 2">
            <a:extLst>
              <a:ext uri="{FF2B5EF4-FFF2-40B4-BE49-F238E27FC236}">
                <a16:creationId xmlns:a16="http://schemas.microsoft.com/office/drawing/2014/main" id="{8848268C-28A5-6CBB-F4DE-04F1ED07B3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72038" y="188913"/>
            <a:ext cx="1581150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44F2E03-42C7-72C3-8BBA-C3F508BBB4E9}"/>
              </a:ext>
            </a:extLst>
          </p:cNvPr>
          <p:cNvSpPr txBox="1"/>
          <p:nvPr/>
        </p:nvSpPr>
        <p:spPr>
          <a:xfrm>
            <a:off x="512117" y="6397626"/>
            <a:ext cx="92661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>
                <a:solidFill>
                  <a:srgbClr val="0070C0"/>
                </a:solidFill>
              </a:rPr>
              <a:t>So, What are YOU Going To Do About It? </a:t>
            </a:r>
            <a:r>
              <a:rPr lang="en-GB" sz="2000" b="1" dirty="0" err="1">
                <a:solidFill>
                  <a:srgbClr val="0070C0"/>
                </a:solidFill>
              </a:rPr>
              <a:t>Ooops</a:t>
            </a:r>
            <a:r>
              <a:rPr lang="en-GB" sz="2000" b="1" dirty="0">
                <a:solidFill>
                  <a:srgbClr val="0070C0"/>
                </a:solidFill>
              </a:rPr>
              <a:t>: The “Say” and “Do” Gap!</a:t>
            </a:r>
          </a:p>
        </p:txBody>
      </p:sp>
    </p:spTree>
    <p:extLst>
      <p:ext uri="{BB962C8B-B14F-4D97-AF65-F5344CB8AC3E}">
        <p14:creationId xmlns:p14="http://schemas.microsoft.com/office/powerpoint/2010/main" val="299897162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7B3ED1E-0AE9-C4F5-6927-7111EC9DDC8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424" y="322824"/>
            <a:ext cx="5911543" cy="571100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5644C5F-42B0-D050-2DA5-386F009638F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47624" y="367670"/>
            <a:ext cx="5911543" cy="565922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8388DD1-7F79-6DF5-CC04-432050B5FD2E}"/>
              </a:ext>
            </a:extLst>
          </p:cNvPr>
          <p:cNvSpPr txBox="1"/>
          <p:nvPr/>
        </p:nvSpPr>
        <p:spPr>
          <a:xfrm>
            <a:off x="1271464" y="6357373"/>
            <a:ext cx="91441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070C0"/>
                </a:solidFill>
              </a:rPr>
              <a:t>Aussies and Brits are ALL as Round as Puddings and it’ll Cost Us Dearly!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5162540-8E89-70C7-2D56-F971CAC433B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15" y="6319174"/>
            <a:ext cx="1132210" cy="54924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7DA2746-1537-0E27-CA1D-B053AD925831}"/>
              </a:ext>
            </a:extLst>
          </p:cNvPr>
          <p:cNvSpPr txBox="1"/>
          <p:nvPr/>
        </p:nvSpPr>
        <p:spPr>
          <a:xfrm>
            <a:off x="3431704" y="6020381"/>
            <a:ext cx="650326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* presenteeism: underperformance because overweight</a:t>
            </a:r>
          </a:p>
        </p:txBody>
      </p:sp>
    </p:spTree>
    <p:extLst>
      <p:ext uri="{BB962C8B-B14F-4D97-AF65-F5344CB8AC3E}">
        <p14:creationId xmlns:p14="http://schemas.microsoft.com/office/powerpoint/2010/main" val="149289150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box&#10;&#10;Description automatically generated">
            <a:extLst>
              <a:ext uri="{FF2B5EF4-FFF2-40B4-BE49-F238E27FC236}">
                <a16:creationId xmlns:a16="http://schemas.microsoft.com/office/drawing/2014/main" id="{3FDA627F-B3CB-D57B-0E27-3D41C7FDC3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015" b="95149"/>
          <a:stretch/>
        </p:blipFill>
        <p:spPr>
          <a:xfrm>
            <a:off x="263352" y="6381328"/>
            <a:ext cx="1301989" cy="332656"/>
          </a:xfrm>
          <a:prstGeom prst="rect">
            <a:avLst/>
          </a:prstGeom>
        </p:spPr>
      </p:pic>
      <p:pic>
        <p:nvPicPr>
          <p:cNvPr id="5" name="Picture 4" descr="A close up of a box&#10;&#10;Description automatically generated">
            <a:extLst>
              <a:ext uri="{FF2B5EF4-FFF2-40B4-BE49-F238E27FC236}">
                <a16:creationId xmlns:a16="http://schemas.microsoft.com/office/drawing/2014/main" id="{EB897C97-F50F-961E-E534-203ED536DC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6" t="10101" r="3576" b="69949"/>
          <a:stretch/>
        </p:blipFill>
        <p:spPr>
          <a:xfrm>
            <a:off x="4151784" y="835"/>
            <a:ext cx="4320480" cy="1013446"/>
          </a:xfrm>
          <a:prstGeom prst="rect">
            <a:avLst/>
          </a:prstGeom>
        </p:spPr>
      </p:pic>
      <p:pic>
        <p:nvPicPr>
          <p:cNvPr id="9" name="Picture 8" descr="A close-up of a logo&#10;&#10;Description automatically generated">
            <a:extLst>
              <a:ext uri="{FF2B5EF4-FFF2-40B4-BE49-F238E27FC236}">
                <a16:creationId xmlns:a16="http://schemas.microsoft.com/office/drawing/2014/main" id="{32675AD1-4459-7567-DD29-484E59E0DB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52" y="144015"/>
            <a:ext cx="1301988" cy="811629"/>
          </a:xfrm>
          <a:prstGeom prst="rect">
            <a:avLst/>
          </a:prstGeom>
        </p:spPr>
      </p:pic>
      <p:pic>
        <p:nvPicPr>
          <p:cNvPr id="11" name="Picture 10" descr="A flag with stars on it&#10;&#10;Description automatically generated">
            <a:extLst>
              <a:ext uri="{FF2B5EF4-FFF2-40B4-BE49-F238E27FC236}">
                <a16:creationId xmlns:a16="http://schemas.microsoft.com/office/drawing/2014/main" id="{26A394E5-55AE-678E-EE1F-D8BA01F9B5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9046" y="144015"/>
            <a:ext cx="1149350" cy="6858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1336132-3869-04BA-1AFE-78CCCAFBE008}"/>
              </a:ext>
            </a:extLst>
          </p:cNvPr>
          <p:cNvSpPr txBox="1"/>
          <p:nvPr/>
        </p:nvSpPr>
        <p:spPr>
          <a:xfrm>
            <a:off x="5540017" y="1017673"/>
            <a:ext cx="154401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>
                <a:solidFill>
                  <a:schemeClr val="bg1"/>
                </a:solidFill>
              </a:rPr>
              <a:t>December 16</a:t>
            </a:r>
            <a:r>
              <a:rPr lang="en-US" sz="1100" b="1" baseline="30000" dirty="0">
                <a:solidFill>
                  <a:schemeClr val="bg1"/>
                </a:solidFill>
              </a:rPr>
              <a:t>th</a:t>
            </a:r>
            <a:r>
              <a:rPr lang="en-US" sz="1100" b="1" dirty="0">
                <a:solidFill>
                  <a:schemeClr val="bg1"/>
                </a:solidFill>
              </a:rPr>
              <a:t>, 2024</a:t>
            </a:r>
          </a:p>
        </p:txBody>
      </p:sp>
      <p:pic>
        <p:nvPicPr>
          <p:cNvPr id="1026" name="Picture 2" descr="Conagra Brands eyes GLP-1 users with Healthy Choice labels">
            <a:extLst>
              <a:ext uri="{FF2B5EF4-FFF2-40B4-BE49-F238E27FC236}">
                <a16:creationId xmlns:a16="http://schemas.microsoft.com/office/drawing/2014/main" id="{D3735CFB-4446-4064-82A4-40840B8B4F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00"/>
          <a:stretch/>
        </p:blipFill>
        <p:spPr bwMode="auto">
          <a:xfrm>
            <a:off x="246583" y="1333594"/>
            <a:ext cx="8201225" cy="4831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High Protein Meals with Essential Nutrients | Official VITAL PURSUIT™">
            <a:extLst>
              <a:ext uri="{FF2B5EF4-FFF2-40B4-BE49-F238E27FC236}">
                <a16:creationId xmlns:a16="http://schemas.microsoft.com/office/drawing/2014/main" id="{8DCD0948-31CC-D2E0-563C-577CAAFD64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5417" y="3625303"/>
            <a:ext cx="2540000" cy="2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A bird in a nest with birds&#10;&#10;Description automatically generated">
            <a:extLst>
              <a:ext uri="{FF2B5EF4-FFF2-40B4-BE49-F238E27FC236}">
                <a16:creationId xmlns:a16="http://schemas.microsoft.com/office/drawing/2014/main" id="{C9CB0D28-2363-E967-B197-5F184C04BC9F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77901" y="2663105"/>
            <a:ext cx="795032" cy="765895"/>
          </a:xfrm>
          <a:prstGeom prst="rect">
            <a:avLst/>
          </a:prstGeom>
        </p:spPr>
      </p:pic>
      <p:pic>
        <p:nvPicPr>
          <p:cNvPr id="7" name="Picture 6" descr="A screenshot of a medical app&#10;&#10;Description automatically generated">
            <a:extLst>
              <a:ext uri="{FF2B5EF4-FFF2-40B4-BE49-F238E27FC236}">
                <a16:creationId xmlns:a16="http://schemas.microsoft.com/office/drawing/2014/main" id="{DD20087F-1398-7EE7-8AB6-64EDA4194D35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8281"/>
          <a:stretch/>
        </p:blipFill>
        <p:spPr>
          <a:xfrm>
            <a:off x="8740907" y="1014281"/>
            <a:ext cx="3204510" cy="1421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354672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graph&#10;&#10;Description automatically generated">
            <a:extLst>
              <a:ext uri="{FF2B5EF4-FFF2-40B4-BE49-F238E27FC236}">
                <a16:creationId xmlns:a16="http://schemas.microsoft.com/office/drawing/2014/main" id="{FAB81E94-B005-65CF-57FA-403D87ABBB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33"/>
          <a:stretch/>
        </p:blipFill>
        <p:spPr>
          <a:xfrm>
            <a:off x="0" y="0"/>
            <a:ext cx="7969828" cy="5772150"/>
          </a:xfrm>
          <a:prstGeom prst="rect">
            <a:avLst/>
          </a:prstGeom>
        </p:spPr>
      </p:pic>
      <p:pic>
        <p:nvPicPr>
          <p:cNvPr id="2" name="Picture 1" descr="A collage of images of people&#10;&#10;Description automatically generated">
            <a:extLst>
              <a:ext uri="{FF2B5EF4-FFF2-40B4-BE49-F238E27FC236}">
                <a16:creationId xmlns:a16="http://schemas.microsoft.com/office/drawing/2014/main" id="{BD3F8A91-1C8C-033A-1B65-4D4E5EE52DB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3941" r="38403" b="59756"/>
          <a:stretch/>
        </p:blipFill>
        <p:spPr>
          <a:xfrm>
            <a:off x="8729663" y="12431"/>
            <a:ext cx="2725215" cy="204391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8B73199-41D0-1233-118E-4D481106EC7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72264" y="6447630"/>
            <a:ext cx="1440160" cy="397939"/>
          </a:xfrm>
          <a:prstGeom prst="rect">
            <a:avLst/>
          </a:prstGeom>
        </p:spPr>
      </p:pic>
      <p:pic>
        <p:nvPicPr>
          <p:cNvPr id="7" name="Picture 6" descr="A graph of green and grey recycle materials&#10;&#10;AI-generated content may be incorrect.">
            <a:extLst>
              <a:ext uri="{FF2B5EF4-FFF2-40B4-BE49-F238E27FC236}">
                <a16:creationId xmlns:a16="http://schemas.microsoft.com/office/drawing/2014/main" id="{6276D1ED-D11E-F521-2F18-D3D34E2E7E3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72264" y="2203484"/>
            <a:ext cx="3392551" cy="3625850"/>
          </a:xfrm>
          <a:prstGeom prst="rect">
            <a:avLst/>
          </a:prstGeom>
        </p:spPr>
      </p:pic>
      <p:pic>
        <p:nvPicPr>
          <p:cNvPr id="9" name="Picture 8" descr="A white background with black and white clouds&#10;&#10;AI-generated content may be incorrect.">
            <a:extLst>
              <a:ext uri="{FF2B5EF4-FFF2-40B4-BE49-F238E27FC236}">
                <a16:creationId xmlns:a16="http://schemas.microsoft.com/office/drawing/2014/main" id="{BECB152A-C1A1-50F4-6FF8-B23F0AE99B4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78588" y="4959350"/>
            <a:ext cx="609600" cy="4826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B37ACC7-0937-DDBC-F588-24AE9FE3DBA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35460" y="5805264"/>
            <a:ext cx="6552728" cy="105273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65EC5D3-87C4-1397-0A56-1058C1CE0266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08741"/>
            <a:ext cx="911944" cy="441966"/>
          </a:xfrm>
          <a:prstGeom prst="rect">
            <a:avLst/>
          </a:prstGeom>
        </p:spPr>
      </p:pic>
      <p:pic>
        <p:nvPicPr>
          <p:cNvPr id="13" name="Picture 12" descr="A white background with black and white clouds&#10;&#10;AI-generated content may be incorrect.">
            <a:extLst>
              <a:ext uri="{FF2B5EF4-FFF2-40B4-BE49-F238E27FC236}">
                <a16:creationId xmlns:a16="http://schemas.microsoft.com/office/drawing/2014/main" id="{02CD0713-BE0C-AAFC-6F1E-2666BAE6FC8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992686" y="6308741"/>
            <a:ext cx="2185901" cy="53682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93F9DB2-296A-F772-9BA2-67BD53F9C542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64898" y="6341652"/>
            <a:ext cx="641475" cy="38488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5354CAC-3E78-A6A4-25BF-D9786AD62B7A}"/>
              </a:ext>
            </a:extLst>
          </p:cNvPr>
          <p:cNvSpPr txBox="1"/>
          <p:nvPr/>
        </p:nvSpPr>
        <p:spPr>
          <a:xfrm>
            <a:off x="7969828" y="5919292"/>
            <a:ext cx="41662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dirty="0">
                <a:solidFill>
                  <a:schemeClr val="bg1"/>
                </a:solidFill>
              </a:rPr>
              <a:t>Consumers Retreating on Key Enviro. Actions!</a:t>
            </a:r>
          </a:p>
        </p:txBody>
      </p:sp>
    </p:spTree>
    <p:extLst>
      <p:ext uri="{BB962C8B-B14F-4D97-AF65-F5344CB8AC3E}">
        <p14:creationId xmlns:p14="http://schemas.microsoft.com/office/powerpoint/2010/main" val="27049954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artoon of a cartoon of a person holding a hammer and another person holding a hammer&#10;&#10;Description automatically generated">
            <a:extLst>
              <a:ext uri="{FF2B5EF4-FFF2-40B4-BE49-F238E27FC236}">
                <a16:creationId xmlns:a16="http://schemas.microsoft.com/office/drawing/2014/main" id="{889C91CB-CFA4-13F6-D449-3EE6FEA53B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0" t="1852" b="16430"/>
          <a:stretch/>
        </p:blipFill>
        <p:spPr>
          <a:xfrm>
            <a:off x="0" y="61208"/>
            <a:ext cx="7329277" cy="481780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448FC62-07D7-AA30-9811-4545721FFB0C}"/>
              </a:ext>
            </a:extLst>
          </p:cNvPr>
          <p:cNvSpPr txBox="1"/>
          <p:nvPr/>
        </p:nvSpPr>
        <p:spPr>
          <a:xfrm>
            <a:off x="1343472" y="6518539"/>
            <a:ext cx="169309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>
                <a:solidFill>
                  <a:srgbClr val="0070C0"/>
                </a:solidFill>
              </a:rPr>
              <a:t>November 28</a:t>
            </a:r>
            <a:r>
              <a:rPr lang="en-US" sz="1100" b="1" baseline="30000" dirty="0">
                <a:solidFill>
                  <a:srgbClr val="0070C0"/>
                </a:solidFill>
              </a:rPr>
              <a:t>th</a:t>
            </a:r>
            <a:r>
              <a:rPr lang="en-US" sz="1100" b="1" dirty="0">
                <a:solidFill>
                  <a:srgbClr val="0070C0"/>
                </a:solidFill>
              </a:rPr>
              <a:t>, 2024 &amp;</a:t>
            </a:r>
          </a:p>
        </p:txBody>
      </p:sp>
      <p:pic>
        <p:nvPicPr>
          <p:cNvPr id="7" name="Picture 6" descr="A red sign with white text&#10;&#10;Description automatically generated">
            <a:extLst>
              <a:ext uri="{FF2B5EF4-FFF2-40B4-BE49-F238E27FC236}">
                <a16:creationId xmlns:a16="http://schemas.microsoft.com/office/drawing/2014/main" id="{444C3CAF-4624-53C5-DA3C-F18776CF68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60" y="6518539"/>
            <a:ext cx="668991" cy="27825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7F88E5D-EC8B-8255-95CA-8F9435B8DA19}"/>
              </a:ext>
            </a:extLst>
          </p:cNvPr>
          <p:cNvSpPr txBox="1"/>
          <p:nvPr/>
        </p:nvSpPr>
        <p:spPr>
          <a:xfrm>
            <a:off x="130398" y="5033821"/>
            <a:ext cx="71181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chemeClr val="bg1"/>
                </a:solidFill>
              </a:rPr>
              <a:t>A Prescient “Kal”  Cartoon Prior to Pres. Trump’s Inauguration!</a:t>
            </a:r>
          </a:p>
        </p:txBody>
      </p:sp>
      <p:pic>
        <p:nvPicPr>
          <p:cNvPr id="6" name="Picture 5" descr="Cartoon of a cartoon of a person and a wheel of fortune&#10;&#10;AI-generated content may be incorrect.">
            <a:extLst>
              <a:ext uri="{FF2B5EF4-FFF2-40B4-BE49-F238E27FC236}">
                <a16:creationId xmlns:a16="http://schemas.microsoft.com/office/drawing/2014/main" id="{33930466-A6FF-BA62-2931-8DB0826F82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60132" y="200962"/>
            <a:ext cx="4767134" cy="332570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C6EECB1-8221-3759-FF20-A4D76D20C9F0}"/>
              </a:ext>
            </a:extLst>
          </p:cNvPr>
          <p:cNvSpPr txBox="1"/>
          <p:nvPr/>
        </p:nvSpPr>
        <p:spPr>
          <a:xfrm>
            <a:off x="2925490" y="6535182"/>
            <a:ext cx="118173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b="1" dirty="0">
                <a:solidFill>
                  <a:srgbClr val="0070C0"/>
                </a:solidFill>
              </a:rPr>
              <a:t>April 18</a:t>
            </a:r>
            <a:r>
              <a:rPr lang="en-GB" sz="1100" b="1" baseline="30000" dirty="0">
                <a:solidFill>
                  <a:srgbClr val="0070C0"/>
                </a:solidFill>
              </a:rPr>
              <a:t>th</a:t>
            </a:r>
            <a:r>
              <a:rPr lang="en-GB" sz="1100" b="1" dirty="0">
                <a:solidFill>
                  <a:srgbClr val="0070C0"/>
                </a:solidFill>
              </a:rPr>
              <a:t>, 2025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1E033C8-671B-BE1B-CE45-9F6CE097ADCC}"/>
              </a:ext>
            </a:extLst>
          </p:cNvPr>
          <p:cNvSpPr txBox="1"/>
          <p:nvPr/>
        </p:nvSpPr>
        <p:spPr>
          <a:xfrm>
            <a:off x="8182243" y="3634690"/>
            <a:ext cx="36658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dirty="0">
                <a:solidFill>
                  <a:schemeClr val="bg1"/>
                </a:solidFill>
              </a:rPr>
              <a:t>And His Insightful View on Pres. Trump’s</a:t>
            </a:r>
          </a:p>
          <a:p>
            <a:r>
              <a:rPr lang="en-GB" sz="1400" b="1" dirty="0">
                <a:solidFill>
                  <a:schemeClr val="bg1"/>
                </a:solidFill>
              </a:rPr>
              <a:t>                Current Tariff Policy!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F72AC4D-DD74-1EFC-6A1A-982EEF86EC2C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2696" t="45406" r="5701" b="21435"/>
          <a:stretch/>
        </p:blipFill>
        <p:spPr>
          <a:xfrm>
            <a:off x="7537645" y="4318155"/>
            <a:ext cx="4612108" cy="65712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0054C1C-1C95-6A84-6687-760D513B0A66}"/>
              </a:ext>
            </a:extLst>
          </p:cNvPr>
          <p:cNvSpPr txBox="1"/>
          <p:nvPr/>
        </p:nvSpPr>
        <p:spPr>
          <a:xfrm>
            <a:off x="9364971" y="5818170"/>
            <a:ext cx="130035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dirty="0">
                <a:solidFill>
                  <a:schemeClr val="bg1"/>
                </a:solidFill>
              </a:rPr>
              <a:t>April 22</a:t>
            </a:r>
            <a:r>
              <a:rPr lang="en-GB" sz="1200" b="1" baseline="30000" dirty="0">
                <a:solidFill>
                  <a:schemeClr val="bg1"/>
                </a:solidFill>
              </a:rPr>
              <a:t>nd</a:t>
            </a:r>
            <a:r>
              <a:rPr lang="en-GB" sz="1200" b="1" dirty="0">
                <a:solidFill>
                  <a:schemeClr val="bg1"/>
                </a:solidFill>
              </a:rPr>
              <a:t>, 2025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FBB6917-9783-F9A6-1C93-0DE05287FC7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V="1">
            <a:off x="8736013" y="6449787"/>
            <a:ext cx="636588" cy="2162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46ADFFB-6889-46C7-BCDB-F779CDD2E64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88680" y="5146414"/>
            <a:ext cx="4110038" cy="594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0455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8DB80F-EC37-19C6-CF4B-A9AB7B627F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logo&#10;&#10;AI-generated content may be incorrect.">
            <a:extLst>
              <a:ext uri="{FF2B5EF4-FFF2-40B4-BE49-F238E27FC236}">
                <a16:creationId xmlns:a16="http://schemas.microsoft.com/office/drawing/2014/main" id="{7D3F3059-7B66-0B35-9F87-1428323EF6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00" y="6350000"/>
            <a:ext cx="1244600" cy="50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DBEACCD-BA07-0C34-703E-F5D2D85C77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5600" y="6452760"/>
            <a:ext cx="4320479" cy="30247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DF87464-69B3-8930-CC7A-FF52B62B7E17}"/>
              </a:ext>
            </a:extLst>
          </p:cNvPr>
          <p:cNvSpPr txBox="1"/>
          <p:nvPr/>
        </p:nvSpPr>
        <p:spPr>
          <a:xfrm>
            <a:off x="7358395" y="6452760"/>
            <a:ext cx="13532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dirty="0"/>
              <a:t>April 8</a:t>
            </a:r>
            <a:r>
              <a:rPr lang="en-GB" sz="1400" b="1" baseline="30000" dirty="0"/>
              <a:t>th</a:t>
            </a:r>
            <a:r>
              <a:rPr lang="en-GB" sz="1400" b="1" dirty="0"/>
              <a:t>, 2025</a:t>
            </a:r>
          </a:p>
        </p:txBody>
      </p:sp>
      <p:pic>
        <p:nvPicPr>
          <p:cNvPr id="6" name="Picture 5" descr="A graph of a number of people&#10;&#10;AI-generated content may be incorrect.">
            <a:extLst>
              <a:ext uri="{FF2B5EF4-FFF2-40B4-BE49-F238E27FC236}">
                <a16:creationId xmlns:a16="http://schemas.microsoft.com/office/drawing/2014/main" id="{D23D69D5-3732-E286-4B94-C27C17DAC9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" y="-14754"/>
            <a:ext cx="9348073" cy="6113059"/>
          </a:xfrm>
          <a:prstGeom prst="rect">
            <a:avLst/>
          </a:prstGeom>
        </p:spPr>
      </p:pic>
      <p:pic>
        <p:nvPicPr>
          <p:cNvPr id="7" name="Picture 6" descr="A screenshot of a cell phone&#10;&#10;AI-generated content may be incorrect.">
            <a:extLst>
              <a:ext uri="{FF2B5EF4-FFF2-40B4-BE49-F238E27FC236}">
                <a16:creationId xmlns:a16="http://schemas.microsoft.com/office/drawing/2014/main" id="{8EA58B53-8E3B-41FF-3DF7-49E52BED7F7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523"/>
          <a:stretch/>
        </p:blipFill>
        <p:spPr>
          <a:xfrm>
            <a:off x="9480376" y="2679886"/>
            <a:ext cx="1304266" cy="1498228"/>
          </a:xfrm>
          <a:prstGeom prst="rect">
            <a:avLst/>
          </a:prstGeom>
        </p:spPr>
      </p:pic>
      <p:pic>
        <p:nvPicPr>
          <p:cNvPr id="9" name="Picture 8" descr="A screenshot of a cell phone&#10;&#10;AI-generated content may be incorrect.">
            <a:extLst>
              <a:ext uri="{FF2B5EF4-FFF2-40B4-BE49-F238E27FC236}">
                <a16:creationId xmlns:a16="http://schemas.microsoft.com/office/drawing/2014/main" id="{6CF49D5F-2A63-9900-D621-20008654321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968"/>
          <a:stretch/>
        </p:blipFill>
        <p:spPr>
          <a:xfrm>
            <a:off x="10770850" y="2679886"/>
            <a:ext cx="724167" cy="1498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970333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een and white logo&#10;&#10;Description automatically generated">
            <a:extLst>
              <a:ext uri="{FF2B5EF4-FFF2-40B4-BE49-F238E27FC236}">
                <a16:creationId xmlns:a16="http://schemas.microsoft.com/office/drawing/2014/main" id="{0816579D-FDE4-F1C8-B3D4-DEFA4CD704D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7756" y="6396496"/>
            <a:ext cx="2755528" cy="400991"/>
          </a:xfrm>
          <a:prstGeom prst="rect">
            <a:avLst/>
          </a:prstGeom>
        </p:spPr>
      </p:pic>
      <p:pic>
        <p:nvPicPr>
          <p:cNvPr id="4" name="Picture 3" descr="A graph with text and numbers&#10;&#10;Description automatically generated">
            <a:extLst>
              <a:ext uri="{FF2B5EF4-FFF2-40B4-BE49-F238E27FC236}">
                <a16:creationId xmlns:a16="http://schemas.microsoft.com/office/drawing/2014/main" id="{2D8F519C-B62F-3D22-970D-6444CA85B2E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3512" y="0"/>
            <a:ext cx="8531786" cy="6165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859185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hand holding a bottle&#10;&#10;AI-generated content may be incorrect.">
            <a:extLst>
              <a:ext uri="{FF2B5EF4-FFF2-40B4-BE49-F238E27FC236}">
                <a16:creationId xmlns:a16="http://schemas.microsoft.com/office/drawing/2014/main" id="{1D662367-602E-36F3-2B84-02C42FE97E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094" b="91530"/>
          <a:stretch/>
        </p:blipFill>
        <p:spPr>
          <a:xfrm>
            <a:off x="191344" y="6451178"/>
            <a:ext cx="1547168" cy="406822"/>
          </a:xfrm>
          <a:prstGeom prst="rect">
            <a:avLst/>
          </a:prstGeom>
        </p:spPr>
      </p:pic>
      <p:pic>
        <p:nvPicPr>
          <p:cNvPr id="5" name="Picture 4" descr="A close-up of a hand holding a bottle&#10;&#10;AI-generated content may be incorrect.">
            <a:extLst>
              <a:ext uri="{FF2B5EF4-FFF2-40B4-BE49-F238E27FC236}">
                <a16:creationId xmlns:a16="http://schemas.microsoft.com/office/drawing/2014/main" id="{A9CA4E2B-DCC6-7F18-0C2B-DC99E35F47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68" b="75039"/>
          <a:stretch/>
        </p:blipFill>
        <p:spPr>
          <a:xfrm>
            <a:off x="2063552" y="142791"/>
            <a:ext cx="7772400" cy="648072"/>
          </a:xfrm>
          <a:prstGeom prst="rect">
            <a:avLst/>
          </a:prstGeom>
        </p:spPr>
      </p:pic>
      <p:pic>
        <p:nvPicPr>
          <p:cNvPr id="7" name="Picture 6" descr="A close-up of a hand holding a bottle&#10;&#10;AI-generated content may be incorrect.">
            <a:extLst>
              <a:ext uri="{FF2B5EF4-FFF2-40B4-BE49-F238E27FC236}">
                <a16:creationId xmlns:a16="http://schemas.microsoft.com/office/drawing/2014/main" id="{F6EE29A2-2B5B-F038-A0CB-F55F706063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955" b="15074"/>
          <a:stretch/>
        </p:blipFill>
        <p:spPr>
          <a:xfrm>
            <a:off x="0" y="1700807"/>
            <a:ext cx="12192000" cy="3840427"/>
          </a:xfrm>
          <a:prstGeom prst="rect">
            <a:avLst/>
          </a:prstGeom>
        </p:spPr>
      </p:pic>
      <p:pic>
        <p:nvPicPr>
          <p:cNvPr id="1026" name="Picture 2" descr="Competition and Markets Authority ...">
            <a:extLst>
              <a:ext uri="{FF2B5EF4-FFF2-40B4-BE49-F238E27FC236}">
                <a16:creationId xmlns:a16="http://schemas.microsoft.com/office/drawing/2014/main" id="{04CA5499-360A-1E37-6A3B-49C37C49B3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925" y="203622"/>
            <a:ext cx="1427587" cy="734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A flag with a cross&#10;&#10;AI-generated content may be incorrect.">
            <a:extLst>
              <a:ext uri="{FF2B5EF4-FFF2-40B4-BE49-F238E27FC236}">
                <a16:creationId xmlns:a16="http://schemas.microsoft.com/office/drawing/2014/main" id="{A7272A8D-B297-5454-7000-2E545172E0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8528" y="142791"/>
            <a:ext cx="806202" cy="48372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1301E1F-0C07-4832-2A9B-8D689287C925}"/>
              </a:ext>
            </a:extLst>
          </p:cNvPr>
          <p:cNvSpPr txBox="1"/>
          <p:nvPr/>
        </p:nvSpPr>
        <p:spPr>
          <a:xfrm>
            <a:off x="6672064" y="384651"/>
            <a:ext cx="13596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dirty="0"/>
              <a:t>April 3</a:t>
            </a:r>
            <a:r>
              <a:rPr lang="en-GB" sz="1400" b="1" baseline="30000" dirty="0"/>
              <a:t>rd</a:t>
            </a:r>
            <a:r>
              <a:rPr lang="en-GB" sz="1400" b="1" dirty="0"/>
              <a:t>, 2025</a:t>
            </a:r>
          </a:p>
        </p:txBody>
      </p:sp>
    </p:spTree>
    <p:extLst>
      <p:ext uri="{BB962C8B-B14F-4D97-AF65-F5344CB8AC3E}">
        <p14:creationId xmlns:p14="http://schemas.microsoft.com/office/powerpoint/2010/main" val="383134174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website&#10;&#10;Description automatically generated">
            <a:extLst>
              <a:ext uri="{FF2B5EF4-FFF2-40B4-BE49-F238E27FC236}">
                <a16:creationId xmlns:a16="http://schemas.microsoft.com/office/drawing/2014/main" id="{8DD3C831-4A97-3F8C-BB46-F15699F381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4" b="86749"/>
          <a:stretch/>
        </p:blipFill>
        <p:spPr>
          <a:xfrm>
            <a:off x="3503712" y="0"/>
            <a:ext cx="5510470" cy="908720"/>
          </a:xfrm>
          <a:prstGeom prst="rect">
            <a:avLst/>
          </a:prstGeom>
        </p:spPr>
      </p:pic>
      <p:pic>
        <p:nvPicPr>
          <p:cNvPr id="5" name="Picture 4" descr="A screenshot of a website&#10;&#10;Description automatically generated">
            <a:extLst>
              <a:ext uri="{FF2B5EF4-FFF2-40B4-BE49-F238E27FC236}">
                <a16:creationId xmlns:a16="http://schemas.microsoft.com/office/drawing/2014/main" id="{FACBC80C-70C1-89E5-5289-AE6C989A91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64" t="26901" r="21275" b="29128"/>
          <a:stretch/>
        </p:blipFill>
        <p:spPr>
          <a:xfrm>
            <a:off x="4799856" y="951034"/>
            <a:ext cx="2736304" cy="202084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3B27C16-9BCB-F4D4-5F78-ABDB73567E9B}"/>
              </a:ext>
            </a:extLst>
          </p:cNvPr>
          <p:cNvSpPr txBox="1"/>
          <p:nvPr/>
        </p:nvSpPr>
        <p:spPr>
          <a:xfrm>
            <a:off x="7315084" y="530827"/>
            <a:ext cx="146546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/>
              <a:t>December 5</a:t>
            </a:r>
            <a:r>
              <a:rPr lang="en-US" sz="1100" b="1" baseline="30000" dirty="0"/>
              <a:t>th</a:t>
            </a:r>
            <a:r>
              <a:rPr lang="en-US" sz="1100" b="1" dirty="0"/>
              <a:t>, 2024</a:t>
            </a:r>
          </a:p>
        </p:txBody>
      </p:sp>
      <p:pic>
        <p:nvPicPr>
          <p:cNvPr id="4" name="Picture 3" descr="A white paper with black text&#10;&#10;Description automatically generated">
            <a:extLst>
              <a:ext uri="{FF2B5EF4-FFF2-40B4-BE49-F238E27FC236}">
                <a16:creationId xmlns:a16="http://schemas.microsoft.com/office/drawing/2014/main" id="{17C39DFE-B192-BE40-347B-5748B38E84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392" y="3014192"/>
            <a:ext cx="10945216" cy="3050780"/>
          </a:xfrm>
          <a:prstGeom prst="rect">
            <a:avLst/>
          </a:prstGeom>
        </p:spPr>
      </p:pic>
      <p:pic>
        <p:nvPicPr>
          <p:cNvPr id="6" name="Picture 5" descr="A flag with a cross&#10;&#10;AI-generated content may be incorrect.">
            <a:extLst>
              <a:ext uri="{FF2B5EF4-FFF2-40B4-BE49-F238E27FC236}">
                <a16:creationId xmlns:a16="http://schemas.microsoft.com/office/drawing/2014/main" id="{CBBF187A-D774-2771-E642-9BFAA9B5BF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01297" y="192362"/>
            <a:ext cx="1000125" cy="600075"/>
          </a:xfrm>
          <a:prstGeom prst="rect">
            <a:avLst/>
          </a:prstGeom>
        </p:spPr>
      </p:pic>
      <p:pic>
        <p:nvPicPr>
          <p:cNvPr id="9" name="Picture 8" descr="A flag with stars on it&#10;&#10;AI-generated content may be incorrect.">
            <a:extLst>
              <a:ext uri="{FF2B5EF4-FFF2-40B4-BE49-F238E27FC236}">
                <a16:creationId xmlns:a16="http://schemas.microsoft.com/office/drawing/2014/main" id="{FDE65F76-36AB-C1D7-9AA4-7FDC81F6FA9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18762" y="206097"/>
            <a:ext cx="982663" cy="586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513537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29543E3-748A-0821-7C6D-0835431EF164}"/>
              </a:ext>
            </a:extLst>
          </p:cNvPr>
          <p:cNvSpPr txBox="1"/>
          <p:nvPr/>
        </p:nvSpPr>
        <p:spPr>
          <a:xfrm>
            <a:off x="2000250" y="371476"/>
            <a:ext cx="8619283" cy="36933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chemeClr val="bg1"/>
                </a:solidFill>
              </a:rPr>
              <a:t>Globally, Future for Chicken is “Set Fair” with Consumers</a:t>
            </a:r>
          </a:p>
          <a:p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bg1"/>
                </a:solidFill>
              </a:rPr>
              <a:t>Price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bg1"/>
                </a:solidFill>
              </a:rPr>
              <a:t>Nutrition – protein, low fat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bg1"/>
                </a:solidFill>
              </a:rPr>
              <a:t>Snack-friendly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bg1"/>
                </a:solidFill>
              </a:rPr>
              <a:t>Carries flavours well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bg1"/>
                </a:solidFill>
              </a:rPr>
              <a:t>Across family acceptance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bg1"/>
                </a:solidFill>
              </a:rPr>
              <a:t>Convenient (relative to other meats)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bg1"/>
                </a:solidFill>
              </a:rPr>
              <a:t>Very Air-</a:t>
            </a:r>
            <a:r>
              <a:rPr lang="en-GB" sz="2400" dirty="0" err="1">
                <a:solidFill>
                  <a:schemeClr val="bg1"/>
                </a:solidFill>
              </a:rPr>
              <a:t>fryable</a:t>
            </a:r>
            <a:endParaRPr lang="en-GB" sz="24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bg1"/>
                </a:solidFill>
              </a:rPr>
              <a:t>Enviro. Credentials – carbon footprint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378BAD5-5AF6-4353-A050-94E29EC5EBE8}"/>
              </a:ext>
            </a:extLst>
          </p:cNvPr>
          <p:cNvSpPr txBox="1"/>
          <p:nvPr/>
        </p:nvSpPr>
        <p:spPr>
          <a:xfrm>
            <a:off x="932791" y="4543425"/>
            <a:ext cx="1032641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chemeClr val="bg1"/>
                </a:solidFill>
              </a:rPr>
              <a:t>But, don’t frighten the daylights out of consumers with regard: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bg1"/>
                </a:solidFill>
              </a:rPr>
              <a:t>Technical advances without explaining/gaining permission;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bg1"/>
                </a:solidFill>
              </a:rPr>
              <a:t>Keeping the hat on AI, i.e. both Avian Influenza and Artificial Intelligence!</a:t>
            </a:r>
          </a:p>
        </p:txBody>
      </p:sp>
    </p:spTree>
    <p:extLst>
      <p:ext uri="{BB962C8B-B14F-4D97-AF65-F5344CB8AC3E}">
        <p14:creationId xmlns:p14="http://schemas.microsoft.com/office/powerpoint/2010/main" val="208330407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2">
            <a:extLst>
              <a:ext uri="{FF2B5EF4-FFF2-40B4-BE49-F238E27FC236}">
                <a16:creationId xmlns:a16="http://schemas.microsoft.com/office/drawing/2014/main" id="{F5BF2871-0DB4-86B2-C3DE-DF12F0873B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48075" y="2659063"/>
            <a:ext cx="8682038" cy="315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130000"/>
              </a:lnSpc>
              <a:defRPr/>
            </a:pPr>
            <a:r>
              <a:rPr lang="en-GB" altLang="en-US" sz="2800" b="1" dirty="0">
                <a:solidFill>
                  <a:srgbClr val="BBE0E3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  CONTACT POINTS:</a:t>
            </a:r>
          </a:p>
          <a:p>
            <a:pPr>
              <a:lnSpc>
                <a:spcPct val="130000"/>
              </a:lnSpc>
              <a:defRPr/>
            </a:pPr>
            <a:r>
              <a:rPr lang="en-GB" altLang="en-US" b="1" dirty="0">
                <a:solidFill>
                  <a:srgbClr val="BBE0E3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e-mail:</a:t>
            </a:r>
            <a:r>
              <a:rPr lang="en-GB" altLang="en-US" dirty="0">
                <a:solidFill>
                  <a:srgbClr val="BBE0E3"/>
                </a:solidFill>
              </a:rPr>
              <a:t>	</a:t>
            </a:r>
            <a:r>
              <a:rPr lang="en-GB" altLang="en-US" sz="2000" dirty="0" err="1">
                <a:solidFill>
                  <a:srgbClr val="BBE0E3"/>
                </a:solidFill>
              </a:rPr>
              <a:t>profdavidhughes@aol.com</a:t>
            </a:r>
            <a:endParaRPr lang="en-GB" altLang="en-US" sz="2000" dirty="0">
              <a:solidFill>
                <a:srgbClr val="BBE0E3"/>
              </a:solidFill>
            </a:endParaRPr>
          </a:p>
          <a:p>
            <a:pPr>
              <a:lnSpc>
                <a:spcPct val="130000"/>
              </a:lnSpc>
              <a:defRPr/>
            </a:pPr>
            <a:endParaRPr lang="en-GB" altLang="en-US" sz="2000" dirty="0">
              <a:solidFill>
                <a:srgbClr val="BBE0E3"/>
              </a:solidFill>
            </a:endParaRPr>
          </a:p>
          <a:p>
            <a:pPr>
              <a:lnSpc>
                <a:spcPct val="130000"/>
              </a:lnSpc>
              <a:defRPr/>
            </a:pPr>
            <a:r>
              <a:rPr lang="en-GB" altLang="en-US" sz="2000" b="1" dirty="0">
                <a:solidFill>
                  <a:srgbClr val="BBE0E3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Telephone contact:</a:t>
            </a:r>
            <a:endParaRPr lang="en-GB" altLang="en-US" sz="2000" dirty="0">
              <a:solidFill>
                <a:srgbClr val="BBE0E3"/>
              </a:solidFill>
            </a:endParaRPr>
          </a:p>
          <a:p>
            <a:pPr>
              <a:lnSpc>
                <a:spcPct val="130000"/>
              </a:lnSpc>
              <a:defRPr/>
            </a:pPr>
            <a:r>
              <a:rPr lang="en-GB" altLang="en-US" sz="2000" b="1" dirty="0">
                <a:solidFill>
                  <a:srgbClr val="BBE0E3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Mobile/Cell</a:t>
            </a:r>
            <a:r>
              <a:rPr lang="en-GB" altLang="en-US" sz="2000" dirty="0">
                <a:solidFill>
                  <a:srgbClr val="BBE0E3"/>
                </a:solidFill>
              </a:rPr>
              <a:t>	+44 (0)7798 558276</a:t>
            </a:r>
          </a:p>
          <a:p>
            <a:pPr>
              <a:lnSpc>
                <a:spcPct val="130000"/>
              </a:lnSpc>
              <a:defRPr/>
            </a:pPr>
            <a:r>
              <a:rPr lang="en-GB" altLang="en-US" sz="2000" dirty="0">
                <a:solidFill>
                  <a:srgbClr val="BBE0E3"/>
                </a:solidFill>
              </a:rPr>
              <a:t>      </a:t>
            </a:r>
            <a:endParaRPr lang="en-US" altLang="en-US" sz="2000" dirty="0">
              <a:solidFill>
                <a:srgbClr val="DAEDEF"/>
              </a:solidFill>
            </a:endParaRPr>
          </a:p>
          <a:p>
            <a:pPr>
              <a:lnSpc>
                <a:spcPct val="130000"/>
              </a:lnSpc>
              <a:defRPr/>
            </a:pPr>
            <a:r>
              <a:rPr lang="en-US" altLang="en-US" sz="2400" dirty="0">
                <a:solidFill>
                  <a:srgbClr val="DAEDEF"/>
                </a:solidFill>
              </a:rPr>
              <a:t>Retail Blog: </a:t>
            </a:r>
            <a:r>
              <a:rPr lang="en-US" altLang="en-US" sz="2400" dirty="0">
                <a:solidFill>
                  <a:schemeClr val="bg1"/>
                </a:solidFill>
                <a:hlinkClick r:id="rId3"/>
              </a:rPr>
              <a:t>www.supermarketsinyourpocket.com</a:t>
            </a:r>
            <a:r>
              <a:rPr lang="en-US" altLang="en-US" sz="2400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228355" name="Picture 13" descr="dr-food.pdf">
            <a:extLst>
              <a:ext uri="{FF2B5EF4-FFF2-40B4-BE49-F238E27FC236}">
                <a16:creationId xmlns:a16="http://schemas.microsoft.com/office/drawing/2014/main" id="{A912E3E5-CCDE-A764-F931-8E0ABAF0DBC7}"/>
              </a:ext>
            </a:extLst>
          </p:cNvPr>
          <p:cNvSpPr>
            <a:spLocks noChangeAspect="1"/>
          </p:cNvSpPr>
          <p:nvPr/>
        </p:nvSpPr>
        <p:spPr bwMode="auto">
          <a:xfrm>
            <a:off x="1524000" y="9525"/>
            <a:ext cx="140335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100">
                <a:solidFill>
                  <a:schemeClr val="accent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100">
                <a:solidFill>
                  <a:schemeClr val="accent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100">
                <a:solidFill>
                  <a:schemeClr val="accent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100">
                <a:solidFill>
                  <a:schemeClr val="accent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100">
                <a:solidFill>
                  <a:schemeClr val="accent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accent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accent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accent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accent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>
              <a:solidFill>
                <a:schemeClr val="tx1"/>
              </a:solidFill>
            </a:endParaRPr>
          </a:p>
        </p:txBody>
      </p:sp>
      <p:pic>
        <p:nvPicPr>
          <p:cNvPr id="228356" name="Picture 3">
            <a:extLst>
              <a:ext uri="{FF2B5EF4-FFF2-40B4-BE49-F238E27FC236}">
                <a16:creationId xmlns:a16="http://schemas.microsoft.com/office/drawing/2014/main" id="{3641D445-2590-D576-8829-DDB858DEF4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8250237" y="173038"/>
            <a:ext cx="4105275" cy="377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8357" name="Picture 2">
            <a:extLst>
              <a:ext uri="{FF2B5EF4-FFF2-40B4-BE49-F238E27FC236}">
                <a16:creationId xmlns:a16="http://schemas.microsoft.com/office/drawing/2014/main" id="{F90B880E-6210-D27A-D510-E19A23A3A6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503613" cy="4884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EEC45D-1AA9-08B9-6AB6-B5071169D3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B5E0085-04D4-3406-5051-69CE0FCF1DE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42672" y="628013"/>
            <a:ext cx="4979710" cy="372514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73CE926-AAF7-3908-85CC-29A46B9D763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51647" y="124616"/>
            <a:ext cx="838994" cy="50339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60079CC-08C3-A0E0-3FCA-855187BEAA23}"/>
              </a:ext>
            </a:extLst>
          </p:cNvPr>
          <p:cNvSpPr txBox="1"/>
          <p:nvPr/>
        </p:nvSpPr>
        <p:spPr>
          <a:xfrm>
            <a:off x="2119174" y="95672"/>
            <a:ext cx="79536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Where Does the Food We Eat in The UK Come From?</a:t>
            </a:r>
          </a:p>
        </p:txBody>
      </p:sp>
      <p:pic>
        <p:nvPicPr>
          <p:cNvPr id="5" name="Picture 4" descr="A close up of a flag&#10;&#10;AI-generated content may be incorrect.">
            <a:extLst>
              <a:ext uri="{FF2B5EF4-FFF2-40B4-BE49-F238E27FC236}">
                <a16:creationId xmlns:a16="http://schemas.microsoft.com/office/drawing/2014/main" id="{5B814687-9186-7640-F038-F019769008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613434"/>
            <a:ext cx="12192000" cy="2257077"/>
          </a:xfrm>
          <a:prstGeom prst="rect">
            <a:avLst/>
          </a:prstGeom>
        </p:spPr>
      </p:pic>
      <p:pic>
        <p:nvPicPr>
          <p:cNvPr id="11" name="Picture 10" descr="A black and white logo&#10;&#10;AI-generated content may be incorrect.">
            <a:extLst>
              <a:ext uri="{FF2B5EF4-FFF2-40B4-BE49-F238E27FC236}">
                <a16:creationId xmlns:a16="http://schemas.microsoft.com/office/drawing/2014/main" id="{ABED472D-973E-405A-B42E-89B3F150E34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171491" y="4684110"/>
            <a:ext cx="819150" cy="42777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6766672-930F-4355-8581-E4F4BB1DC28B}"/>
              </a:ext>
            </a:extLst>
          </p:cNvPr>
          <p:cNvSpPr txBox="1"/>
          <p:nvPr/>
        </p:nvSpPr>
        <p:spPr>
          <a:xfrm>
            <a:off x="8651544" y="1851809"/>
            <a:ext cx="3540456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chemeClr val="bg1"/>
                </a:solidFill>
              </a:rPr>
              <a:t>   The UK is a Significant</a:t>
            </a:r>
          </a:p>
          <a:p>
            <a:r>
              <a:rPr lang="en-GB" b="1" dirty="0">
                <a:solidFill>
                  <a:schemeClr val="bg1"/>
                </a:solidFill>
              </a:rPr>
              <a:t>    Poultry Meat Importer</a:t>
            </a:r>
          </a:p>
          <a:p>
            <a:r>
              <a:rPr lang="en-GB" b="1" dirty="0">
                <a:solidFill>
                  <a:schemeClr val="bg1"/>
                </a:solidFill>
              </a:rPr>
              <a:t>   …. mainly from Europe.</a:t>
            </a:r>
          </a:p>
          <a:p>
            <a:r>
              <a:rPr lang="en-GB" b="1" dirty="0">
                <a:solidFill>
                  <a:schemeClr val="bg1"/>
                </a:solidFill>
              </a:rPr>
              <a:t>   Poultry Self-Sufficiency</a:t>
            </a:r>
          </a:p>
          <a:p>
            <a:r>
              <a:rPr lang="en-GB" b="1" dirty="0">
                <a:solidFill>
                  <a:schemeClr val="bg1"/>
                </a:solidFill>
              </a:rPr>
              <a:t> has Declined from around</a:t>
            </a:r>
          </a:p>
          <a:p>
            <a:r>
              <a:rPr lang="en-GB" b="1" dirty="0">
                <a:solidFill>
                  <a:schemeClr val="bg1"/>
                </a:solidFill>
              </a:rPr>
              <a:t>90% to 80% over past 4 Years. </a:t>
            </a:r>
          </a:p>
        </p:txBody>
      </p:sp>
    </p:spTree>
    <p:extLst>
      <p:ext uri="{BB962C8B-B14F-4D97-AF65-F5344CB8AC3E}">
        <p14:creationId xmlns:p14="http://schemas.microsoft.com/office/powerpoint/2010/main" val="39472135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aph with a line graph&#10;&#10;AI-generated content may be incorrect.">
            <a:extLst>
              <a:ext uri="{FF2B5EF4-FFF2-40B4-BE49-F238E27FC236}">
                <a16:creationId xmlns:a16="http://schemas.microsoft.com/office/drawing/2014/main" id="{ED966422-DA61-D37B-F0A8-F17C0A5E0A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589" y="671664"/>
            <a:ext cx="3950714" cy="1885462"/>
          </a:xfrm>
          <a:prstGeom prst="rect">
            <a:avLst/>
          </a:prstGeom>
        </p:spPr>
      </p:pic>
      <p:pic>
        <p:nvPicPr>
          <p:cNvPr id="5" name="Picture 4" descr="A graph with blue lines&#10;&#10;AI-generated content may be incorrect.">
            <a:extLst>
              <a:ext uri="{FF2B5EF4-FFF2-40B4-BE49-F238E27FC236}">
                <a16:creationId xmlns:a16="http://schemas.microsoft.com/office/drawing/2014/main" id="{F18F33D8-16F4-758F-B16A-735AA4395F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5755" y="660874"/>
            <a:ext cx="3814036" cy="1842184"/>
          </a:xfrm>
          <a:prstGeom prst="rect">
            <a:avLst/>
          </a:prstGeom>
        </p:spPr>
      </p:pic>
      <p:pic>
        <p:nvPicPr>
          <p:cNvPr id="7" name="Picture 6" descr="A graph with blue lines&#10;&#10;AI-generated content may be incorrect.">
            <a:extLst>
              <a:ext uri="{FF2B5EF4-FFF2-40B4-BE49-F238E27FC236}">
                <a16:creationId xmlns:a16="http://schemas.microsoft.com/office/drawing/2014/main" id="{92313CFB-6614-A220-DFAD-B1E00D3692A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578091"/>
            <a:ext cx="5328592" cy="2551719"/>
          </a:xfrm>
          <a:prstGeom prst="rect">
            <a:avLst/>
          </a:prstGeom>
        </p:spPr>
      </p:pic>
      <p:pic>
        <p:nvPicPr>
          <p:cNvPr id="9" name="Picture 8" descr="A graph with blue lines&#10;&#10;AI-generated content may be incorrect.">
            <a:extLst>
              <a:ext uri="{FF2B5EF4-FFF2-40B4-BE49-F238E27FC236}">
                <a16:creationId xmlns:a16="http://schemas.microsoft.com/office/drawing/2014/main" id="{478D1AC5-E6DD-0A17-57E4-11C15D2F16D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8982" y="671664"/>
            <a:ext cx="3814036" cy="1831972"/>
          </a:xfrm>
          <a:prstGeom prst="rect">
            <a:avLst/>
          </a:prstGeom>
        </p:spPr>
      </p:pic>
      <p:pic>
        <p:nvPicPr>
          <p:cNvPr id="11" name="Picture 10" descr="A graph with a line graph&#10;&#10;AI-generated content may be incorrect.">
            <a:extLst>
              <a:ext uri="{FF2B5EF4-FFF2-40B4-BE49-F238E27FC236}">
                <a16:creationId xmlns:a16="http://schemas.microsoft.com/office/drawing/2014/main" id="{C307112A-C9FA-0AB0-BEC5-28B61D818AA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52" y="3368039"/>
            <a:ext cx="5239034" cy="2551718"/>
          </a:xfrm>
          <a:prstGeom prst="rect">
            <a:avLst/>
          </a:prstGeom>
        </p:spPr>
      </p:pic>
      <p:pic>
        <p:nvPicPr>
          <p:cNvPr id="13" name="Picture 12" descr="A flag with a blue circle and white stars in the center&#10;&#10;AI-generated content may be incorrect.">
            <a:extLst>
              <a:ext uri="{FF2B5EF4-FFF2-40B4-BE49-F238E27FC236}">
                <a16:creationId xmlns:a16="http://schemas.microsoft.com/office/drawing/2014/main" id="{D1D01A19-2170-C3E6-7C63-855B2EA79EA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4648" y="909110"/>
            <a:ext cx="797036" cy="556833"/>
          </a:xfrm>
          <a:prstGeom prst="rect">
            <a:avLst/>
          </a:prstGeom>
        </p:spPr>
      </p:pic>
      <p:pic>
        <p:nvPicPr>
          <p:cNvPr id="15" name="Picture 14" descr="A yellow star on a red background&#10;&#10;AI-generated content may be incorrect.">
            <a:extLst>
              <a:ext uri="{FF2B5EF4-FFF2-40B4-BE49-F238E27FC236}">
                <a16:creationId xmlns:a16="http://schemas.microsoft.com/office/drawing/2014/main" id="{60116746-310B-2326-9D0A-802F2C1F937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871" y="856890"/>
            <a:ext cx="894320" cy="611633"/>
          </a:xfrm>
          <a:prstGeom prst="rect">
            <a:avLst/>
          </a:prstGeom>
        </p:spPr>
      </p:pic>
      <p:pic>
        <p:nvPicPr>
          <p:cNvPr id="17" name="Picture 16" descr="A flag with a black star&#10;&#10;AI-generated content may be incorrect.">
            <a:extLst>
              <a:ext uri="{FF2B5EF4-FFF2-40B4-BE49-F238E27FC236}">
                <a16:creationId xmlns:a16="http://schemas.microsoft.com/office/drawing/2014/main" id="{E12E426A-CA29-2CD8-60B2-94B38A1AB6A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8308" y="1021534"/>
            <a:ext cx="789063" cy="548332"/>
          </a:xfrm>
          <a:prstGeom prst="rect">
            <a:avLst/>
          </a:prstGeom>
        </p:spPr>
      </p:pic>
      <p:pic>
        <p:nvPicPr>
          <p:cNvPr id="19" name="Picture 18" descr="A green white and orange flag&#10;&#10;AI-generated content may be incorrect.">
            <a:extLst>
              <a:ext uri="{FF2B5EF4-FFF2-40B4-BE49-F238E27FC236}">
                <a16:creationId xmlns:a16="http://schemas.microsoft.com/office/drawing/2014/main" id="{1341CEF7-EC1A-0417-C4C6-21E7A842190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1089" y="1002762"/>
            <a:ext cx="789062" cy="551393"/>
          </a:xfrm>
          <a:prstGeom prst="rect">
            <a:avLst/>
          </a:prstGeom>
        </p:spPr>
      </p:pic>
      <p:pic>
        <p:nvPicPr>
          <p:cNvPr id="20" name="Picture 19" descr="A flag with a blue circle and white stars in the center&#10;&#10;AI-generated content may be incorrect.">
            <a:extLst>
              <a:ext uri="{FF2B5EF4-FFF2-40B4-BE49-F238E27FC236}">
                <a16:creationId xmlns:a16="http://schemas.microsoft.com/office/drawing/2014/main" id="{83060664-A1E0-EEA5-6E71-4CE15D54E1C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875" y="1002762"/>
            <a:ext cx="528937" cy="369531"/>
          </a:xfrm>
          <a:prstGeom prst="rect">
            <a:avLst/>
          </a:prstGeom>
        </p:spPr>
      </p:pic>
      <p:pic>
        <p:nvPicPr>
          <p:cNvPr id="22" name="Picture 21" descr="A flag with a blue circle in the middle&#10;&#10;AI-generated content may be incorrect.">
            <a:extLst>
              <a:ext uri="{FF2B5EF4-FFF2-40B4-BE49-F238E27FC236}">
                <a16:creationId xmlns:a16="http://schemas.microsoft.com/office/drawing/2014/main" id="{4952C974-CFCF-DD5F-D346-0F82F36AED5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0443" y="1048502"/>
            <a:ext cx="528937" cy="350749"/>
          </a:xfrm>
          <a:prstGeom prst="rect">
            <a:avLst/>
          </a:prstGeom>
        </p:spPr>
      </p:pic>
      <p:pic>
        <p:nvPicPr>
          <p:cNvPr id="24" name="Picture 23" descr="A red and white flag&#10;&#10;AI-generated content may be incorrect.">
            <a:extLst>
              <a:ext uri="{FF2B5EF4-FFF2-40B4-BE49-F238E27FC236}">
                <a16:creationId xmlns:a16="http://schemas.microsoft.com/office/drawing/2014/main" id="{D280DF2A-A016-7971-57A3-4F5DCEA319E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1212" y="3888054"/>
            <a:ext cx="656092" cy="435379"/>
          </a:xfrm>
          <a:prstGeom prst="rect">
            <a:avLst/>
          </a:prstGeom>
        </p:spPr>
      </p:pic>
      <p:pic>
        <p:nvPicPr>
          <p:cNvPr id="26" name="Picture 25" descr="A flag with a yellow sun&#10;&#10;AI-generated content may be incorrect.">
            <a:extLst>
              <a:ext uri="{FF2B5EF4-FFF2-40B4-BE49-F238E27FC236}">
                <a16:creationId xmlns:a16="http://schemas.microsoft.com/office/drawing/2014/main" id="{BCB37B17-3D8D-8065-0776-DD2989D3302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376" y="3850403"/>
            <a:ext cx="925658" cy="448169"/>
          </a:xfrm>
          <a:prstGeom prst="rect">
            <a:avLst/>
          </a:prstGeom>
        </p:spPr>
      </p:pic>
      <p:pic>
        <p:nvPicPr>
          <p:cNvPr id="28" name="Picture 27" descr="A flag with stars on it&#10;&#10;AI-generated content may be incorrect.">
            <a:extLst>
              <a:ext uri="{FF2B5EF4-FFF2-40B4-BE49-F238E27FC236}">
                <a16:creationId xmlns:a16="http://schemas.microsoft.com/office/drawing/2014/main" id="{F2E837FA-B371-794A-4CF8-CF925692A64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515" y="3869221"/>
            <a:ext cx="671658" cy="400768"/>
          </a:xfrm>
          <a:prstGeom prst="rect">
            <a:avLst/>
          </a:prstGeom>
        </p:spPr>
      </p:pic>
      <p:pic>
        <p:nvPicPr>
          <p:cNvPr id="29" name="Picture 28" descr="A flag with a blue circle and white stars in the center&#10;&#10;AI-generated content may be incorrect.">
            <a:extLst>
              <a:ext uri="{FF2B5EF4-FFF2-40B4-BE49-F238E27FC236}">
                <a16:creationId xmlns:a16="http://schemas.microsoft.com/office/drawing/2014/main" id="{479270C5-7708-A306-0DDD-70A4E4A00DD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2688" y="3906346"/>
            <a:ext cx="570824" cy="398794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76B27863-8C24-C553-3A5C-215DFB0F8EAF}"/>
              </a:ext>
            </a:extLst>
          </p:cNvPr>
          <p:cNvSpPr txBox="1"/>
          <p:nvPr/>
        </p:nvSpPr>
        <p:spPr>
          <a:xfrm>
            <a:off x="0" y="83794"/>
            <a:ext cx="123889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chemeClr val="bg1"/>
                </a:solidFill>
              </a:rPr>
              <a:t>High Proportion of World Exports of Some Key Food Industry “Soft Commodities” Produced in Few Countries! </a:t>
            </a:r>
          </a:p>
        </p:txBody>
      </p:sp>
      <p:pic>
        <p:nvPicPr>
          <p:cNvPr id="32" name="Picture 31" descr="A close up of a sign&#10;&#10;AI-generated content may be incorrect.">
            <a:extLst>
              <a:ext uri="{FF2B5EF4-FFF2-40B4-BE49-F238E27FC236}">
                <a16:creationId xmlns:a16="http://schemas.microsoft.com/office/drawing/2014/main" id="{55D345BF-E165-B432-D595-81075348371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452" y="6356158"/>
            <a:ext cx="1762016" cy="392623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5B023233-6EDA-A988-BD08-CC5931EE5AED}"/>
              </a:ext>
            </a:extLst>
          </p:cNvPr>
          <p:cNvSpPr txBox="1"/>
          <p:nvPr/>
        </p:nvSpPr>
        <p:spPr>
          <a:xfrm>
            <a:off x="2023468" y="6410227"/>
            <a:ext cx="38565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rgbClr val="0070C0"/>
                </a:solidFill>
              </a:rPr>
              <a:t>10 Year Price Series to Mid-Feb., 2025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1666410-D413-ABE4-CE97-B6E464DDCD8B}"/>
              </a:ext>
            </a:extLst>
          </p:cNvPr>
          <p:cNvSpPr txBox="1"/>
          <p:nvPr/>
        </p:nvSpPr>
        <p:spPr>
          <a:xfrm>
            <a:off x="6275186" y="6318999"/>
            <a:ext cx="407675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rgbClr val="0070C0"/>
                </a:solidFill>
              </a:rPr>
              <a:t>  Soybeans, Palm Oil and Sugar have </a:t>
            </a:r>
          </a:p>
          <a:p>
            <a:r>
              <a:rPr lang="en-GB" sz="1600" b="1" dirty="0">
                <a:solidFill>
                  <a:srgbClr val="0070C0"/>
                </a:solidFill>
              </a:rPr>
              <a:t>dual domestic use in ethanol/bio-diesel.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16E9ADC-043B-0ABF-C116-C2DA78B1DE3B}"/>
              </a:ext>
            </a:extLst>
          </p:cNvPr>
          <p:cNvSpPr txBox="1"/>
          <p:nvPr/>
        </p:nvSpPr>
        <p:spPr>
          <a:xfrm>
            <a:off x="172209" y="1559429"/>
            <a:ext cx="20537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dirty="0">
                <a:solidFill>
                  <a:srgbClr val="0070C0"/>
                </a:solidFill>
              </a:rPr>
              <a:t>55% world production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2D695EC-6E92-CB38-F600-E2123868B8F7}"/>
              </a:ext>
            </a:extLst>
          </p:cNvPr>
          <p:cNvSpPr txBox="1"/>
          <p:nvPr/>
        </p:nvSpPr>
        <p:spPr>
          <a:xfrm>
            <a:off x="4456978" y="1597200"/>
            <a:ext cx="20537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dirty="0">
                <a:solidFill>
                  <a:srgbClr val="0070C0"/>
                </a:solidFill>
              </a:rPr>
              <a:t>50% world production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EBEC42B-B045-FC45-E56C-86CED2D2302A}"/>
              </a:ext>
            </a:extLst>
          </p:cNvPr>
          <p:cNvSpPr txBox="1"/>
          <p:nvPr/>
        </p:nvSpPr>
        <p:spPr>
          <a:xfrm>
            <a:off x="8787972" y="1449150"/>
            <a:ext cx="17956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dirty="0">
                <a:solidFill>
                  <a:srgbClr val="0070C0"/>
                </a:solidFill>
              </a:rPr>
              <a:t>45% world production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F670B26-C238-C8FB-0D75-7CD9C9ADE279}"/>
              </a:ext>
            </a:extLst>
          </p:cNvPr>
          <p:cNvSpPr txBox="1"/>
          <p:nvPr/>
        </p:nvSpPr>
        <p:spPr>
          <a:xfrm>
            <a:off x="304579" y="4371039"/>
            <a:ext cx="22717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dirty="0">
                <a:solidFill>
                  <a:srgbClr val="0070C0"/>
                </a:solidFill>
              </a:rPr>
              <a:t>82% of world production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39968E5-3A20-891C-72EE-6AA6A7E92D0C}"/>
              </a:ext>
            </a:extLst>
          </p:cNvPr>
          <p:cNvSpPr txBox="1"/>
          <p:nvPr/>
        </p:nvSpPr>
        <p:spPr>
          <a:xfrm>
            <a:off x="6113078" y="4440344"/>
            <a:ext cx="22717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dirty="0">
                <a:solidFill>
                  <a:srgbClr val="0070C0"/>
                </a:solidFill>
              </a:rPr>
              <a:t>68% of world production</a:t>
            </a:r>
          </a:p>
        </p:txBody>
      </p:sp>
      <p:pic>
        <p:nvPicPr>
          <p:cNvPr id="16" name="Picture 15" descr="A pile of coffee beans&#10;&#10;AI-generated content may be incorrect.">
            <a:extLst>
              <a:ext uri="{FF2B5EF4-FFF2-40B4-BE49-F238E27FC236}">
                <a16:creationId xmlns:a16="http://schemas.microsoft.com/office/drawing/2014/main" id="{A0DA814B-17DF-171A-5593-B6327C342243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3335" y="766081"/>
            <a:ext cx="816056" cy="683069"/>
          </a:xfrm>
          <a:prstGeom prst="rect">
            <a:avLst/>
          </a:prstGeom>
        </p:spPr>
      </p:pic>
      <p:pic>
        <p:nvPicPr>
          <p:cNvPr id="21" name="Picture 20" descr="A chocolate bar and beans&#10;&#10;AI-generated content may be incorrect.">
            <a:extLst>
              <a:ext uri="{FF2B5EF4-FFF2-40B4-BE49-F238E27FC236}">
                <a16:creationId xmlns:a16="http://schemas.microsoft.com/office/drawing/2014/main" id="{16E16068-BC23-28C6-F7E6-90B71241C606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850" y="1028900"/>
            <a:ext cx="656092" cy="583193"/>
          </a:xfrm>
          <a:prstGeom prst="rect">
            <a:avLst/>
          </a:prstGeom>
        </p:spPr>
      </p:pic>
      <p:pic>
        <p:nvPicPr>
          <p:cNvPr id="25" name="Picture 24" descr="A pile of grains and a pile of grains&#10;&#10;AI-generated content may be incorrect.">
            <a:extLst>
              <a:ext uri="{FF2B5EF4-FFF2-40B4-BE49-F238E27FC236}">
                <a16:creationId xmlns:a16="http://schemas.microsoft.com/office/drawing/2014/main" id="{38C6B0E7-9B3E-B4A7-20FB-95B718946304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4127" y="1726149"/>
            <a:ext cx="730465" cy="511791"/>
          </a:xfrm>
          <a:prstGeom prst="rect">
            <a:avLst/>
          </a:prstGeom>
        </p:spPr>
      </p:pic>
      <p:pic>
        <p:nvPicPr>
          <p:cNvPr id="31" name="Picture 30" descr="A person holding a handful of soybeans&#10;&#10;AI-generated content may be incorrect.">
            <a:extLst>
              <a:ext uri="{FF2B5EF4-FFF2-40B4-BE49-F238E27FC236}">
                <a16:creationId xmlns:a16="http://schemas.microsoft.com/office/drawing/2014/main" id="{19EAB7F6-7AA3-B38D-C61B-471741862711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6180" y="3906346"/>
            <a:ext cx="729864" cy="555331"/>
          </a:xfrm>
          <a:prstGeom prst="rect">
            <a:avLst/>
          </a:prstGeom>
        </p:spPr>
      </p:pic>
      <p:pic>
        <p:nvPicPr>
          <p:cNvPr id="35" name="Picture 34" descr="A close-up of oil being poured into a pile of palm oil&#10;&#10;AI-generated content may be incorrect.">
            <a:extLst>
              <a:ext uri="{FF2B5EF4-FFF2-40B4-BE49-F238E27FC236}">
                <a16:creationId xmlns:a16="http://schemas.microsoft.com/office/drawing/2014/main" id="{38864304-6F89-DDCA-9B01-7D03A4643753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3543" y="3568416"/>
            <a:ext cx="755343" cy="73173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1A2EEA5-6363-2C84-F136-368287BB5865}"/>
              </a:ext>
            </a:extLst>
          </p:cNvPr>
          <p:cNvSpPr txBox="1"/>
          <p:nvPr/>
        </p:nvSpPr>
        <p:spPr>
          <a:xfrm>
            <a:off x="5820996" y="2830513"/>
            <a:ext cx="36597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dirty="0">
                <a:solidFill>
                  <a:schemeClr val="bg1"/>
                </a:solidFill>
              </a:rPr>
              <a:t>Brazil is an Agribusiness “Powerhouse”!</a:t>
            </a:r>
          </a:p>
          <a:p>
            <a:r>
              <a:rPr lang="en-GB" sz="1400" b="1" dirty="0">
                <a:solidFill>
                  <a:schemeClr val="bg1"/>
                </a:solidFill>
              </a:rPr>
              <a:t> (75% of the World’s Orange Juice, too).</a:t>
            </a:r>
          </a:p>
        </p:txBody>
      </p:sp>
      <p:pic>
        <p:nvPicPr>
          <p:cNvPr id="23" name="Picture 22" descr="A graph showing a line graph&#10;&#10;AI-generated content may be incorrect.">
            <a:extLst>
              <a:ext uri="{FF2B5EF4-FFF2-40B4-BE49-F238E27FC236}">
                <a16:creationId xmlns:a16="http://schemas.microsoft.com/office/drawing/2014/main" id="{27D75393-ADF8-9472-F4B2-98BE408DA311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0814" y="2602397"/>
            <a:ext cx="1789604" cy="863515"/>
          </a:xfrm>
          <a:prstGeom prst="rect">
            <a:avLst/>
          </a:prstGeom>
        </p:spPr>
      </p:pic>
      <p:pic>
        <p:nvPicPr>
          <p:cNvPr id="34" name="Picture 33" descr="A glass of orange juice next to oranges&#10;&#10;AI-generated content may be incorrect.">
            <a:extLst>
              <a:ext uri="{FF2B5EF4-FFF2-40B4-BE49-F238E27FC236}">
                <a16:creationId xmlns:a16="http://schemas.microsoft.com/office/drawing/2014/main" id="{EC9B528E-1BFF-DA44-D1DB-AF3591030984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6714" y="2724299"/>
            <a:ext cx="493077" cy="643740"/>
          </a:xfrm>
          <a:prstGeom prst="rect">
            <a:avLst/>
          </a:prstGeom>
        </p:spPr>
      </p:pic>
      <p:pic>
        <p:nvPicPr>
          <p:cNvPr id="18" name="Picture 17" descr="A flag with a blue circle and white stars in the center&#10;&#10;AI-generated content may be incorrect.">
            <a:extLst>
              <a:ext uri="{FF2B5EF4-FFF2-40B4-BE49-F238E27FC236}">
                <a16:creationId xmlns:a16="http://schemas.microsoft.com/office/drawing/2014/main" id="{A5B3F7E3-94CA-4775-C066-C6CDCB8AD73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6939" y="2615237"/>
            <a:ext cx="380146" cy="265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479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aph of a number of different colored bars&#10;&#10;Description automatically generated with medium confidence">
            <a:extLst>
              <a:ext uri="{FF2B5EF4-FFF2-40B4-BE49-F238E27FC236}">
                <a16:creationId xmlns:a16="http://schemas.microsoft.com/office/drawing/2014/main" id="{1D7F9323-3078-149E-390C-A7B2265AFB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107"/>
          <a:stretch/>
        </p:blipFill>
        <p:spPr>
          <a:xfrm>
            <a:off x="0" y="0"/>
            <a:ext cx="9984432" cy="509116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FD1174D-9F5F-AF6C-1A5F-B45B364A3C8B}"/>
              </a:ext>
            </a:extLst>
          </p:cNvPr>
          <p:cNvSpPr txBox="1"/>
          <p:nvPr/>
        </p:nvSpPr>
        <p:spPr>
          <a:xfrm>
            <a:off x="9985956" y="151255"/>
            <a:ext cx="202170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   </a:t>
            </a:r>
            <a:r>
              <a:rPr lang="en-US" sz="2000" b="1" dirty="0">
                <a:solidFill>
                  <a:schemeClr val="bg1"/>
                </a:solidFill>
              </a:rPr>
              <a:t>Global Meat </a:t>
            </a:r>
          </a:p>
          <a:p>
            <a:r>
              <a:rPr lang="en-US" sz="2000" b="1" dirty="0">
                <a:solidFill>
                  <a:schemeClr val="bg1"/>
                </a:solidFill>
              </a:rPr>
              <a:t>Market Shares: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D463DEF-9F40-7AEE-6779-61CC787F24C4}"/>
              </a:ext>
            </a:extLst>
          </p:cNvPr>
          <p:cNvSpPr txBox="1"/>
          <p:nvPr/>
        </p:nvSpPr>
        <p:spPr>
          <a:xfrm>
            <a:off x="10217033" y="1500558"/>
            <a:ext cx="176683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Pork 38%</a:t>
            </a:r>
          </a:p>
          <a:p>
            <a:r>
              <a:rPr lang="en-US" sz="2000" b="1" dirty="0">
                <a:solidFill>
                  <a:schemeClr val="bg1"/>
                </a:solidFill>
              </a:rPr>
              <a:t>Chicken 36%</a:t>
            </a:r>
          </a:p>
          <a:p>
            <a:r>
              <a:rPr lang="en-US" sz="2000" b="1" dirty="0">
                <a:solidFill>
                  <a:schemeClr val="bg1"/>
                </a:solidFill>
              </a:rPr>
              <a:t>Beef 22%</a:t>
            </a:r>
          </a:p>
          <a:p>
            <a:r>
              <a:rPr lang="en-US" sz="2000" b="1" dirty="0">
                <a:solidFill>
                  <a:schemeClr val="bg1"/>
                </a:solidFill>
              </a:rPr>
              <a:t>Lamb 5%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FE24B28-2625-C80D-F210-ADE647EAB4DD}"/>
              </a:ext>
            </a:extLst>
          </p:cNvPr>
          <p:cNvSpPr txBox="1"/>
          <p:nvPr/>
        </p:nvSpPr>
        <p:spPr>
          <a:xfrm>
            <a:off x="10240833" y="3582299"/>
            <a:ext cx="176683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Chicken 40%</a:t>
            </a:r>
          </a:p>
          <a:p>
            <a:r>
              <a:rPr lang="en-US" sz="2000" b="1" dirty="0">
                <a:solidFill>
                  <a:schemeClr val="bg1"/>
                </a:solidFill>
              </a:rPr>
              <a:t>Pork 34%</a:t>
            </a:r>
          </a:p>
          <a:p>
            <a:r>
              <a:rPr lang="en-US" sz="2000" b="1" dirty="0">
                <a:solidFill>
                  <a:schemeClr val="bg1"/>
                </a:solidFill>
              </a:rPr>
              <a:t>Beef 21%</a:t>
            </a:r>
          </a:p>
          <a:p>
            <a:r>
              <a:rPr lang="en-US" sz="2000" b="1" dirty="0">
                <a:solidFill>
                  <a:schemeClr val="bg1"/>
                </a:solidFill>
              </a:rPr>
              <a:t>Lamb 5%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DE5AEF5-AD7D-5ABA-E9F8-D8216562ECD7}"/>
              </a:ext>
            </a:extLst>
          </p:cNvPr>
          <p:cNvSpPr txBox="1"/>
          <p:nvPr/>
        </p:nvSpPr>
        <p:spPr>
          <a:xfrm>
            <a:off x="10476797" y="935422"/>
            <a:ext cx="7553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2012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32FFA56-8906-8859-138C-7680A094C5F0}"/>
              </a:ext>
            </a:extLst>
          </p:cNvPr>
          <p:cNvSpPr txBox="1"/>
          <p:nvPr/>
        </p:nvSpPr>
        <p:spPr>
          <a:xfrm>
            <a:off x="10476797" y="2989023"/>
            <a:ext cx="7553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2024</a:t>
            </a:r>
          </a:p>
        </p:txBody>
      </p:sp>
      <p:pic>
        <p:nvPicPr>
          <p:cNvPr id="10" name="Picture 9" descr="A white background with black lines&#10;&#10;Description automatically generated">
            <a:extLst>
              <a:ext uri="{FF2B5EF4-FFF2-40B4-BE49-F238E27FC236}">
                <a16:creationId xmlns:a16="http://schemas.microsoft.com/office/drawing/2014/main" id="{705D0BB8-0FF3-B357-6B3E-6A4FE7361A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9545148" y="836712"/>
            <a:ext cx="439284" cy="726060"/>
          </a:xfrm>
          <a:prstGeom prst="rect">
            <a:avLst/>
          </a:prstGeom>
        </p:spPr>
      </p:pic>
      <p:pic>
        <p:nvPicPr>
          <p:cNvPr id="3074" name="Picture 2" descr="Client area - Girafood - consultancy &amp; research">
            <a:extLst>
              <a:ext uri="{FF2B5EF4-FFF2-40B4-BE49-F238E27FC236}">
                <a16:creationId xmlns:a16="http://schemas.microsoft.com/office/drawing/2014/main" id="{26515C27-880F-F98C-3A11-D2FD76C910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352" y="6383554"/>
            <a:ext cx="464265" cy="464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643AC12-D526-AA03-F280-2EDD716AE7B0}"/>
              </a:ext>
            </a:extLst>
          </p:cNvPr>
          <p:cNvSpPr txBox="1"/>
          <p:nvPr/>
        </p:nvSpPr>
        <p:spPr>
          <a:xfrm>
            <a:off x="202305" y="5182465"/>
            <a:ext cx="1205041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>
                <a:solidFill>
                  <a:schemeClr val="bg1"/>
                </a:solidFill>
              </a:rPr>
              <a:t>All Meats are in Growth, BUT Chicken Continues its Inexorable Increase in Meat Market Share.</a:t>
            </a:r>
          </a:p>
          <a:p>
            <a:r>
              <a:rPr lang="en-GB" sz="2000" b="1" dirty="0">
                <a:solidFill>
                  <a:schemeClr val="bg1"/>
                </a:solidFill>
              </a:rPr>
              <a:t>Pork and Beef Market Growth is Constrained by Religion  given the Fast Growth in Moslem &amp; </a:t>
            </a:r>
          </a:p>
          <a:p>
            <a:r>
              <a:rPr lang="en-GB" sz="2000" b="1" dirty="0">
                <a:solidFill>
                  <a:schemeClr val="bg1"/>
                </a:solidFill>
              </a:rPr>
              <a:t>Hindu Populations, and by Demography, e.g. for Pork, given the Ageing Chinese  Population. </a:t>
            </a:r>
          </a:p>
        </p:txBody>
      </p:sp>
    </p:spTree>
    <p:extLst>
      <p:ext uri="{BB962C8B-B14F-4D97-AF65-F5344CB8AC3E}">
        <p14:creationId xmlns:p14="http://schemas.microsoft.com/office/powerpoint/2010/main" val="41142070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CBCE34E-E15F-407F-674E-0F3AC377AE4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728" y="1332634"/>
            <a:ext cx="4468369" cy="471068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19E37C3-8076-4B1E-5DD0-CE6B5A4A772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379" y="1332634"/>
            <a:ext cx="1258803" cy="83920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AB083BF-7E5C-0C87-3DED-E3C3EF6D218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69311" y="1084853"/>
            <a:ext cx="770392" cy="93192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659B67D-4B27-8818-E562-A1444B155190}"/>
              </a:ext>
            </a:extLst>
          </p:cNvPr>
          <p:cNvSpPr txBox="1"/>
          <p:nvPr/>
        </p:nvSpPr>
        <p:spPr>
          <a:xfrm>
            <a:off x="215392" y="144155"/>
            <a:ext cx="905408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chemeClr val="bg1"/>
                </a:solidFill>
              </a:rPr>
              <a:t>Fish &amp; Seafood are Preferred Meat Proteins in Much of Asia.</a:t>
            </a:r>
          </a:p>
          <a:p>
            <a:r>
              <a:rPr lang="en-GB" sz="2400" b="1" dirty="0">
                <a:solidFill>
                  <a:schemeClr val="bg1"/>
                </a:solidFill>
              </a:rPr>
              <a:t> Some Farmed Fish Compete Closely with Chicken on Price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C11CA43-76D1-D97D-D319-57631FFE210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01439" y="2145359"/>
            <a:ext cx="4819661" cy="40767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55E7666-9284-401D-2001-3FC6CD16BA4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30918" y="975152"/>
            <a:ext cx="2798878" cy="4174236"/>
          </a:xfrm>
          <a:prstGeom prst="rect">
            <a:avLst/>
          </a:prstGeom>
        </p:spPr>
      </p:pic>
      <p:pic>
        <p:nvPicPr>
          <p:cNvPr id="13" name="Picture 12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A374E996-FABD-13DC-73EB-F2B47DDE92F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955" y="5715546"/>
            <a:ext cx="7650980" cy="1142454"/>
          </a:xfrm>
          <a:prstGeom prst="rect">
            <a:avLst/>
          </a:prstGeom>
        </p:spPr>
      </p:pic>
      <p:pic>
        <p:nvPicPr>
          <p:cNvPr id="17" name="Picture 16" descr="A close up of a number&#10;&#10;AI-generated content may be incorrect.">
            <a:extLst>
              <a:ext uri="{FF2B5EF4-FFF2-40B4-BE49-F238E27FC236}">
                <a16:creationId xmlns:a16="http://schemas.microsoft.com/office/drawing/2014/main" id="{E5C368B2-3A72-681D-0E68-7F6AB0D74F6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7799" y="4900864"/>
            <a:ext cx="2857247" cy="704981"/>
          </a:xfrm>
          <a:prstGeom prst="rect">
            <a:avLst/>
          </a:prstGeom>
        </p:spPr>
      </p:pic>
      <p:pic>
        <p:nvPicPr>
          <p:cNvPr id="19" name="Picture 18" descr="A person standing on a compass&#10;&#10;AI-generated content may be incorrect.">
            <a:extLst>
              <a:ext uri="{FF2B5EF4-FFF2-40B4-BE49-F238E27FC236}">
                <a16:creationId xmlns:a16="http://schemas.microsoft.com/office/drawing/2014/main" id="{CB1AE2F2-B2B6-81A4-F99F-5FB46BDA68C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317" y="5835296"/>
            <a:ext cx="753322" cy="90295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994D081-BFF1-1B89-327A-F42BFB2D799C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998"/>
          <a:stretch/>
        </p:blipFill>
        <p:spPr>
          <a:xfrm rot="5400000">
            <a:off x="8705200" y="2751747"/>
            <a:ext cx="4230041" cy="27105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085BF89-4A36-3033-03BC-074C13366499}"/>
              </a:ext>
            </a:extLst>
          </p:cNvPr>
          <p:cNvSpPr txBox="1"/>
          <p:nvPr/>
        </p:nvSpPr>
        <p:spPr>
          <a:xfrm>
            <a:off x="9830205" y="1252725"/>
            <a:ext cx="19800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chemeClr val="bg1"/>
                </a:solidFill>
              </a:rPr>
              <a:t>Seafood is No. 1</a:t>
            </a:r>
          </a:p>
          <a:p>
            <a:r>
              <a:rPr lang="en-GB" b="1" dirty="0">
                <a:solidFill>
                  <a:schemeClr val="bg1"/>
                </a:solidFill>
              </a:rPr>
              <a:t>in Portugal, too!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3676C93-0D86-1FFA-7FE6-4C55FA0597AE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84115" y="377082"/>
            <a:ext cx="1492493" cy="5527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C25D09C-2202-76DF-6684-89E5079DF003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30171" y="377082"/>
            <a:ext cx="692150" cy="460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71484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food package&#10;&#10;Description automatically generated">
            <a:extLst>
              <a:ext uri="{FF2B5EF4-FFF2-40B4-BE49-F238E27FC236}">
                <a16:creationId xmlns:a16="http://schemas.microsoft.com/office/drawing/2014/main" id="{2386CBD6-6308-5AC0-C2A0-5DC0A25005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3" b="84532"/>
          <a:stretch/>
        </p:blipFill>
        <p:spPr>
          <a:xfrm>
            <a:off x="191344" y="188640"/>
            <a:ext cx="5112568" cy="86602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94E5781-1F14-4C56-9511-499096D2FFF0}"/>
              </a:ext>
            </a:extLst>
          </p:cNvPr>
          <p:cNvSpPr txBox="1"/>
          <p:nvPr/>
        </p:nvSpPr>
        <p:spPr>
          <a:xfrm>
            <a:off x="4516517" y="623776"/>
            <a:ext cx="82266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/>
              <a:t>Aug. 30</a:t>
            </a:r>
            <a:r>
              <a:rPr lang="en-US" sz="1100" b="1" baseline="30000" dirty="0"/>
              <a:t>th</a:t>
            </a:r>
            <a:r>
              <a:rPr lang="en-US" sz="1100" b="1" dirty="0"/>
              <a:t> </a:t>
            </a:r>
          </a:p>
          <a:p>
            <a:r>
              <a:rPr lang="en-US" sz="1100" b="1" dirty="0"/>
              <a:t>   2024</a:t>
            </a:r>
          </a:p>
        </p:txBody>
      </p:sp>
      <p:pic>
        <p:nvPicPr>
          <p:cNvPr id="6" name="Picture 5" descr="A screenshot of a food package&#10;&#10;Description automatically generated">
            <a:extLst>
              <a:ext uri="{FF2B5EF4-FFF2-40B4-BE49-F238E27FC236}">
                <a16:creationId xmlns:a16="http://schemas.microsoft.com/office/drawing/2014/main" id="{836BA8B4-F0FE-984F-29BE-88274EF440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6" t="32177" r="14265" b="11013"/>
          <a:stretch/>
        </p:blipFill>
        <p:spPr>
          <a:xfrm>
            <a:off x="551384" y="1268760"/>
            <a:ext cx="3384376" cy="2538282"/>
          </a:xfrm>
          <a:prstGeom prst="rect">
            <a:avLst/>
          </a:prstGeom>
        </p:spPr>
      </p:pic>
      <p:pic>
        <p:nvPicPr>
          <p:cNvPr id="8" name="Picture 7" descr="A shopping cart full of food&#10;&#10;Description automatically generated">
            <a:extLst>
              <a:ext uri="{FF2B5EF4-FFF2-40B4-BE49-F238E27FC236}">
                <a16:creationId xmlns:a16="http://schemas.microsoft.com/office/drawing/2014/main" id="{B8C1C088-C1ED-F295-1B1F-7178FFF81D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1" r="2531" b="83352"/>
          <a:stretch/>
        </p:blipFill>
        <p:spPr>
          <a:xfrm>
            <a:off x="5620330" y="270610"/>
            <a:ext cx="2880320" cy="607470"/>
          </a:xfrm>
          <a:prstGeom prst="rect">
            <a:avLst/>
          </a:prstGeom>
        </p:spPr>
      </p:pic>
      <p:pic>
        <p:nvPicPr>
          <p:cNvPr id="10" name="Picture 9" descr="A shopping cart full of food&#10;&#10;Description automatically generated">
            <a:extLst>
              <a:ext uri="{FF2B5EF4-FFF2-40B4-BE49-F238E27FC236}">
                <a16:creationId xmlns:a16="http://schemas.microsoft.com/office/drawing/2014/main" id="{9ADE3A49-4814-D5AD-9CD4-AF5CF4CD50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87" t="50000" r="6381" b="8865"/>
          <a:stretch/>
        </p:blipFill>
        <p:spPr>
          <a:xfrm>
            <a:off x="4927847" y="1272219"/>
            <a:ext cx="3700794" cy="207215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A44C8FA-9C79-DEA4-149D-580FF26F8442}"/>
              </a:ext>
            </a:extLst>
          </p:cNvPr>
          <p:cNvSpPr txBox="1"/>
          <p:nvPr/>
        </p:nvSpPr>
        <p:spPr>
          <a:xfrm>
            <a:off x="6939730" y="622105"/>
            <a:ext cx="127631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/>
              <a:t>March 17</a:t>
            </a:r>
            <a:r>
              <a:rPr lang="en-US" sz="1100" b="1" baseline="30000" dirty="0"/>
              <a:t>th</a:t>
            </a:r>
            <a:r>
              <a:rPr lang="en-US" sz="1100" b="1" dirty="0"/>
              <a:t>, 2023</a:t>
            </a:r>
          </a:p>
        </p:txBody>
      </p:sp>
      <p:pic>
        <p:nvPicPr>
          <p:cNvPr id="13" name="Picture 12" descr="A close up of a food&#10;&#10;Description automatically generated">
            <a:extLst>
              <a:ext uri="{FF2B5EF4-FFF2-40B4-BE49-F238E27FC236}">
                <a16:creationId xmlns:a16="http://schemas.microsoft.com/office/drawing/2014/main" id="{A2168195-D1B6-035F-9F62-6065E6D7E38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066"/>
          <a:stretch/>
        </p:blipFill>
        <p:spPr>
          <a:xfrm>
            <a:off x="8972352" y="318917"/>
            <a:ext cx="3111762" cy="55916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68E55EB-30C6-5834-D02F-09137852BF69}"/>
              </a:ext>
            </a:extLst>
          </p:cNvPr>
          <p:cNvSpPr txBox="1"/>
          <p:nvPr/>
        </p:nvSpPr>
        <p:spPr>
          <a:xfrm>
            <a:off x="11136560" y="598498"/>
            <a:ext cx="106150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/>
              <a:t>Nov. 22</a:t>
            </a:r>
            <a:r>
              <a:rPr lang="en-US" sz="1000" b="1" baseline="30000" dirty="0"/>
              <a:t>nd</a:t>
            </a:r>
            <a:r>
              <a:rPr lang="en-US" sz="1000" b="1" dirty="0"/>
              <a:t> 2024</a:t>
            </a:r>
          </a:p>
        </p:txBody>
      </p:sp>
      <p:pic>
        <p:nvPicPr>
          <p:cNvPr id="16" name="Picture 15" descr="A close up of a food&#10;&#10;Description automatically generated">
            <a:extLst>
              <a:ext uri="{FF2B5EF4-FFF2-40B4-BE49-F238E27FC236}">
                <a16:creationId xmlns:a16="http://schemas.microsoft.com/office/drawing/2014/main" id="{405F3D30-A533-B366-A1C4-1B7ED97D051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4" t="35177" r="23531" b="16647"/>
          <a:stretch/>
        </p:blipFill>
        <p:spPr>
          <a:xfrm>
            <a:off x="9120229" y="1356843"/>
            <a:ext cx="2816008" cy="2072157"/>
          </a:xfrm>
          <a:prstGeom prst="rect">
            <a:avLst/>
          </a:prstGeom>
        </p:spPr>
      </p:pic>
      <p:pic>
        <p:nvPicPr>
          <p:cNvPr id="18" name="Picture 17" descr="A person holding plates of food&#10;&#10;Description automatically generated">
            <a:extLst>
              <a:ext uri="{FF2B5EF4-FFF2-40B4-BE49-F238E27FC236}">
                <a16:creationId xmlns:a16="http://schemas.microsoft.com/office/drawing/2014/main" id="{D4411D31-861E-D238-DC67-6469D1645F5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83" t="8231"/>
          <a:stretch/>
        </p:blipFill>
        <p:spPr>
          <a:xfrm>
            <a:off x="551384" y="4002518"/>
            <a:ext cx="3493493" cy="2855482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54AE5AC-6E15-8E3D-B4C2-E9B5337B69C2}"/>
              </a:ext>
            </a:extLst>
          </p:cNvPr>
          <p:cNvSpPr txBox="1"/>
          <p:nvPr/>
        </p:nvSpPr>
        <p:spPr>
          <a:xfrm>
            <a:off x="1245699" y="4365104"/>
            <a:ext cx="150554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/>
              <a:t>December 11</a:t>
            </a:r>
            <a:r>
              <a:rPr lang="en-US" sz="1050" b="1" baseline="30000" dirty="0"/>
              <a:t>th</a:t>
            </a:r>
            <a:r>
              <a:rPr lang="en-US" sz="1050" b="1" dirty="0"/>
              <a:t> 2023</a:t>
            </a:r>
          </a:p>
        </p:txBody>
      </p:sp>
      <p:pic>
        <p:nvPicPr>
          <p:cNvPr id="25" name="Picture 24" descr="A white and orange line with a pointer&#10;&#10;Description automatically generated">
            <a:extLst>
              <a:ext uri="{FF2B5EF4-FFF2-40B4-BE49-F238E27FC236}">
                <a16:creationId xmlns:a16="http://schemas.microsoft.com/office/drawing/2014/main" id="{E4476691-F4A0-5807-EE9F-7C341B6457C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6850" y="3732880"/>
            <a:ext cx="3244974" cy="1340167"/>
          </a:xfrm>
          <a:prstGeom prst="rect">
            <a:avLst/>
          </a:prstGeom>
        </p:spPr>
      </p:pic>
      <p:pic>
        <p:nvPicPr>
          <p:cNvPr id="27" name="Picture 26" descr="A close up of a text&#10;&#10;Description automatically generated">
            <a:extLst>
              <a:ext uri="{FF2B5EF4-FFF2-40B4-BE49-F238E27FC236}">
                <a16:creationId xmlns:a16="http://schemas.microsoft.com/office/drawing/2014/main" id="{0CBA9368-F7A9-6933-7853-065F998F758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9" t="-1" b="57318"/>
          <a:stretch/>
        </p:blipFill>
        <p:spPr>
          <a:xfrm>
            <a:off x="7499857" y="4002518"/>
            <a:ext cx="4501330" cy="352886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1949D4E3-E8B0-5E72-7CF3-C4E3D20ABAD2}"/>
              </a:ext>
            </a:extLst>
          </p:cNvPr>
          <p:cNvSpPr txBox="1"/>
          <p:nvPr/>
        </p:nvSpPr>
        <p:spPr>
          <a:xfrm>
            <a:off x="8434819" y="4365104"/>
            <a:ext cx="162736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</a:rPr>
              <a:t>November 27</a:t>
            </a:r>
            <a:r>
              <a:rPr lang="en-US" sz="1200" b="1" baseline="30000" dirty="0">
                <a:solidFill>
                  <a:schemeClr val="bg1"/>
                </a:solidFill>
              </a:rPr>
              <a:t>th</a:t>
            </a:r>
            <a:r>
              <a:rPr lang="en-US" sz="1200" b="1" dirty="0">
                <a:solidFill>
                  <a:schemeClr val="bg1"/>
                </a:solidFill>
              </a:rPr>
              <a:t> 2024</a:t>
            </a:r>
          </a:p>
        </p:txBody>
      </p:sp>
      <p:pic>
        <p:nvPicPr>
          <p:cNvPr id="1026" name="Picture 2" descr="The Vegetarian Butcher ...">
            <a:extLst>
              <a:ext uri="{FF2B5EF4-FFF2-40B4-BE49-F238E27FC236}">
                <a16:creationId xmlns:a16="http://schemas.microsoft.com/office/drawing/2014/main" id="{D4EC0F62-65A1-294F-BC80-7563E5C872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40" b="6624"/>
          <a:stretch/>
        </p:blipFill>
        <p:spPr bwMode="auto">
          <a:xfrm>
            <a:off x="8260035" y="4682581"/>
            <a:ext cx="3931965" cy="2159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31" descr="A close up of black text&#10;&#10;Description automatically generated">
            <a:extLst>
              <a:ext uri="{FF2B5EF4-FFF2-40B4-BE49-F238E27FC236}">
                <a16:creationId xmlns:a16="http://schemas.microsoft.com/office/drawing/2014/main" id="{DEFC8FAE-8176-702E-72C2-DC9D53EE0E3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5603" y="5296900"/>
            <a:ext cx="3700794" cy="577761"/>
          </a:xfrm>
          <a:prstGeom prst="rect">
            <a:avLst/>
          </a:prstGeom>
        </p:spPr>
      </p:pic>
      <p:pic>
        <p:nvPicPr>
          <p:cNvPr id="34" name="Picture 33" descr="A screenshot of a phone&#10;&#10;Description automatically generated">
            <a:extLst>
              <a:ext uri="{FF2B5EF4-FFF2-40B4-BE49-F238E27FC236}">
                <a16:creationId xmlns:a16="http://schemas.microsoft.com/office/drawing/2014/main" id="{D5A9EC6D-4499-19B8-8693-7A4FD3400B4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532"/>
          <a:stretch/>
        </p:blipFill>
        <p:spPr>
          <a:xfrm>
            <a:off x="4166250" y="6045983"/>
            <a:ext cx="3931965" cy="541407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7EB669D6-09DC-7039-31DC-A07861DFB6F8}"/>
              </a:ext>
            </a:extLst>
          </p:cNvPr>
          <p:cNvSpPr txBox="1"/>
          <p:nvPr/>
        </p:nvSpPr>
        <p:spPr>
          <a:xfrm>
            <a:off x="5546009" y="6481713"/>
            <a:ext cx="109998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July 6</a:t>
            </a:r>
            <a:r>
              <a:rPr lang="en-US" sz="1200" b="1" baseline="30000" dirty="0"/>
              <a:t>th</a:t>
            </a:r>
            <a:r>
              <a:rPr lang="en-US" sz="1200" b="1" dirty="0"/>
              <a:t> 2023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F8FE0BA-D801-4BF8-F032-B956EABF9011}"/>
              </a:ext>
            </a:extLst>
          </p:cNvPr>
          <p:cNvSpPr txBox="1"/>
          <p:nvPr/>
        </p:nvSpPr>
        <p:spPr>
          <a:xfrm>
            <a:off x="7476643" y="3532825"/>
            <a:ext cx="44699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Tough Trucking in UK Plant-Based!</a:t>
            </a:r>
          </a:p>
        </p:txBody>
      </p:sp>
    </p:spTree>
    <p:extLst>
      <p:ext uri="{BB962C8B-B14F-4D97-AF65-F5344CB8AC3E}">
        <p14:creationId xmlns:p14="http://schemas.microsoft.com/office/powerpoint/2010/main" val="1203980964"/>
      </p:ext>
    </p:extLst>
  </p:cSld>
  <p:clrMapOvr>
    <a:masterClrMapping/>
  </p:clrMapOvr>
</p:sld>
</file>

<file path=ppt/theme/theme1.xml><?xml version="1.0" encoding="utf-8"?>
<a:theme xmlns:a="http://schemas.openxmlformats.org/drawingml/2006/main" name="3_0 imperial template">
  <a:themeElements>
    <a:clrScheme name="imperial templat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imperial templa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imperial 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mperial templat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mperial templat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mperial templat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mperial templat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mperial templat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mperial templat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mperial templat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mperial templat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mperial templat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mperial templat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mperial templat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897</TotalTime>
  <Words>1246</Words>
  <Application>Microsoft Office PowerPoint</Application>
  <PresentationFormat>Widescreen</PresentationFormat>
  <Paragraphs>231</Paragraphs>
  <Slides>45</Slides>
  <Notes>26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50" baseType="lpstr">
      <vt:lpstr>ＭＳ Ｐゴシック</vt:lpstr>
      <vt:lpstr>ＭＳ Ｐゴシック</vt:lpstr>
      <vt:lpstr>Aptos</vt:lpstr>
      <vt:lpstr>Arial</vt:lpstr>
      <vt:lpstr>3_0 imperial template</vt:lpstr>
      <vt:lpstr>Can Chicken Continue Its Bull Run or are We Approaching Peak Chicken?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David Hughes</dc:creator>
  <cp:lastModifiedBy>Alison Bone</cp:lastModifiedBy>
  <cp:revision>52</cp:revision>
  <cp:lastPrinted>2025-03-03T14:56:43Z</cp:lastPrinted>
  <dcterms:created xsi:type="dcterms:W3CDTF">2024-08-06T16:20:14Z</dcterms:created>
  <dcterms:modified xsi:type="dcterms:W3CDTF">2025-05-07T16:42:58Z</dcterms:modified>
</cp:coreProperties>
</file>